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8" r:id="rId3"/>
    <p:sldId id="260" r:id="rId4"/>
    <p:sldId id="262" r:id="rId5"/>
    <p:sldId id="261" r:id="rId6"/>
    <p:sldId id="264" r:id="rId7"/>
    <p:sldId id="275" r:id="rId8"/>
    <p:sldId id="263" r:id="rId9"/>
    <p:sldId id="274" r:id="rId10"/>
    <p:sldId id="271" r:id="rId11"/>
    <p:sldId id="269" r:id="rId12"/>
    <p:sldId id="285" r:id="rId13"/>
  </p:sldIdLst>
  <p:sldSz cx="18288000" cy="10287000"/>
  <p:notesSz cx="6858000" cy="9144000"/>
  <p:embeddedFontLst>
    <p:embeddedFont>
      <p:font typeface="Teko" panose="020B0604020202020204" charset="0"/>
      <p:bold r:id="rId15"/>
    </p:embeddedFont>
    <p:embeddedFont>
      <p:font typeface="Teko Medium" panose="020B0604020202020204" charset="0"/>
      <p:regular r:id="rId16"/>
      <p:bold r:id="rId17"/>
    </p:embeddedFont>
    <p:embeddedFont>
      <p:font typeface="Montserrat"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60"/>
  </p:normalViewPr>
  <p:slideViewPr>
    <p:cSldViewPr snapToGrid="0">
      <p:cViewPr varScale="1">
        <p:scale>
          <a:sx n="46" d="100"/>
          <a:sy n="46" d="100"/>
        </p:scale>
        <p:origin x="15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02464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200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033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26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278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52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31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114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40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7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528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862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649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11.png"/><Relationship Id="rId3" Type="http://schemas.openxmlformats.org/officeDocument/2006/relationships/image" Target="../media/image2.png"/><Relationship Id="rId12" Type="http://schemas.openxmlformats.org/officeDocument/2006/relationships/image" Target="../media/image8.png"/><Relationship Id="rId17" Type="http://schemas.openxmlformats.org/officeDocument/2006/relationships/image" Target="../media/image24.svg"/><Relationship Id="rId2" Type="http://schemas.openxmlformats.org/officeDocument/2006/relationships/notesSlide" Target="../notesSlides/notesSlide6.xml"/><Relationship Id="rId16" Type="http://schemas.openxmlformats.org/officeDocument/2006/relationships/image" Target="../media/image10.png"/><Relationship Id="rId1" Type="http://schemas.openxmlformats.org/officeDocument/2006/relationships/slideLayout" Target="../slideLayouts/slideLayout1.xml"/><Relationship Id="rId11" Type="http://schemas.openxmlformats.org/officeDocument/2006/relationships/image" Target="../media/image18.svg"/><Relationship Id="rId15" Type="http://schemas.openxmlformats.org/officeDocument/2006/relationships/image" Target="../media/image22.svg"/><Relationship Id="rId10" Type="http://schemas.openxmlformats.org/officeDocument/2006/relationships/image" Target="../media/image7.png"/><Relationship Id="rId19" Type="http://schemas.openxmlformats.org/officeDocument/2006/relationships/image" Target="../media/image26.svg"/><Relationship Id="rId4" Type="http://schemas.openxmlformats.org/officeDocument/2006/relationships/image" Target="../media/image6.png"/><Relationship Id="rId9" Type="http://schemas.openxmlformats.org/officeDocument/2006/relationships/image" Target="../media/image16.sv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4">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 name="Google Shape;89;p13"/>
          <p:cNvSpPr txBox="1"/>
          <p:nvPr/>
        </p:nvSpPr>
        <p:spPr>
          <a:xfrm>
            <a:off x="3610357" y="3739207"/>
            <a:ext cx="11067285" cy="3656386"/>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6600" dirty="0">
                <a:solidFill>
                  <a:schemeClr val="lt1"/>
                </a:solidFill>
                <a:latin typeface="Teko Medium"/>
                <a:ea typeface="Teko Medium"/>
                <a:cs typeface="Teko Medium"/>
                <a:sym typeface="Teko Medium"/>
              </a:rPr>
              <a:t>“TEMPERATURE BASED AUTOMATIC FAN CONTROL AND MONITRING SYSTEM”</a:t>
            </a:r>
          </a:p>
          <a:p>
            <a:pPr marL="0" marR="0" lvl="0" indent="0" algn="ctr" rtl="0">
              <a:lnSpc>
                <a:spcPct val="120000"/>
              </a:lnSpc>
              <a:spcBef>
                <a:spcPts val="0"/>
              </a:spcBef>
              <a:spcAft>
                <a:spcPts val="0"/>
              </a:spcAft>
              <a:buNone/>
            </a:pPr>
            <a:r>
              <a:rPr lang="en-US" sz="6600" b="0" i="0" u="none" strike="noStrike" cap="none" dirty="0" smtClean="0">
                <a:solidFill>
                  <a:schemeClr val="lt1"/>
                </a:solidFill>
                <a:latin typeface="Teko Medium"/>
                <a:ea typeface="Teko Medium"/>
                <a:cs typeface="Teko Medium"/>
                <a:sym typeface="Teko Medium"/>
              </a:rPr>
              <a:t> </a:t>
            </a:r>
            <a:endParaRPr sz="800" dirty="0"/>
          </a:p>
        </p:txBody>
      </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sp>
        <p:nvSpPr>
          <p:cNvPr id="24" name="Google Shape;89;p13"/>
          <p:cNvSpPr txBox="1"/>
          <p:nvPr/>
        </p:nvSpPr>
        <p:spPr>
          <a:xfrm>
            <a:off x="3610356" y="2947738"/>
            <a:ext cx="11067285" cy="162506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4400" dirty="0" smtClean="0">
                <a:solidFill>
                  <a:schemeClr val="lt1"/>
                </a:solidFill>
                <a:latin typeface="Teko Medium"/>
                <a:ea typeface="Teko Medium"/>
                <a:cs typeface="Teko Medium"/>
                <a:sym typeface="Teko Medium"/>
              </a:rPr>
              <a:t>MINI </a:t>
            </a:r>
            <a:r>
              <a:rPr lang="en-US" sz="4400" dirty="0">
                <a:solidFill>
                  <a:schemeClr val="lt1"/>
                </a:solidFill>
                <a:latin typeface="Teko Medium"/>
                <a:ea typeface="Teko Medium"/>
                <a:cs typeface="Teko Medium"/>
                <a:sym typeface="Teko Medium"/>
              </a:rPr>
              <a:t>PROJECT PRESENTATION ON</a:t>
            </a:r>
            <a:endParaRPr lang="en-US" sz="4400" dirty="0" smtClean="0">
              <a:solidFill>
                <a:schemeClr val="lt1"/>
              </a:solidFill>
              <a:latin typeface="Teko Medium"/>
              <a:ea typeface="Teko Medium"/>
              <a:cs typeface="Teko Medium"/>
              <a:sym typeface="Teko Medium"/>
            </a:endParaRPr>
          </a:p>
          <a:p>
            <a:pPr marL="0" marR="0" lvl="0" indent="0" algn="ctr" rtl="0">
              <a:lnSpc>
                <a:spcPct val="120000"/>
              </a:lnSpc>
              <a:spcBef>
                <a:spcPts val="0"/>
              </a:spcBef>
              <a:spcAft>
                <a:spcPts val="0"/>
              </a:spcAft>
              <a:buNone/>
            </a:pPr>
            <a:r>
              <a:rPr lang="en-US" sz="4400" b="0" i="0" u="none" strike="noStrike" cap="none" dirty="0" smtClean="0">
                <a:solidFill>
                  <a:schemeClr val="lt1"/>
                </a:solidFill>
                <a:latin typeface="Teko Medium"/>
                <a:ea typeface="Teko Medium"/>
                <a:cs typeface="Teko Medium"/>
                <a:sym typeface="Teko Medium"/>
              </a:rPr>
              <a:t> </a:t>
            </a:r>
            <a:endParaRPr sz="400" dirty="0"/>
          </a:p>
        </p:txBody>
      </p:sp>
      <p:sp>
        <p:nvSpPr>
          <p:cNvPr id="25" name="Google Shape;89;p13"/>
          <p:cNvSpPr txBox="1"/>
          <p:nvPr/>
        </p:nvSpPr>
        <p:spPr>
          <a:xfrm>
            <a:off x="3610356" y="353935"/>
            <a:ext cx="11067285" cy="3250121"/>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4400" dirty="0" smtClean="0">
                <a:solidFill>
                  <a:schemeClr val="lt1"/>
                </a:solidFill>
                <a:latin typeface="Teko Medium"/>
                <a:ea typeface="Teko Medium"/>
                <a:cs typeface="Teko Medium"/>
                <a:sym typeface="Teko Medium"/>
              </a:rPr>
              <a:t>ST.  </a:t>
            </a:r>
            <a:r>
              <a:rPr lang="en-US" sz="4400" dirty="0">
                <a:solidFill>
                  <a:schemeClr val="lt1"/>
                </a:solidFill>
                <a:latin typeface="Teko Medium"/>
                <a:ea typeface="Teko Medium"/>
                <a:cs typeface="Teko Medium"/>
                <a:sym typeface="Teko Medium"/>
              </a:rPr>
              <a:t>FRANCIS  COLLEGE</a:t>
            </a:r>
          </a:p>
          <a:p>
            <a:pPr lvl="0" algn="ctr">
              <a:lnSpc>
                <a:spcPct val="120000"/>
              </a:lnSpc>
            </a:pPr>
            <a:r>
              <a:rPr lang="en-US" sz="4400" dirty="0">
                <a:solidFill>
                  <a:schemeClr val="lt1"/>
                </a:solidFill>
                <a:latin typeface="Teko Medium"/>
                <a:ea typeface="Teko Medium"/>
                <a:cs typeface="Teko Medium"/>
                <a:sym typeface="Teko Medium"/>
              </a:rPr>
              <a:t>MCA DEPARTMENT</a:t>
            </a:r>
          </a:p>
          <a:p>
            <a:pPr lvl="0" algn="ctr">
              <a:lnSpc>
                <a:spcPct val="120000"/>
              </a:lnSpc>
            </a:pPr>
            <a:endParaRPr lang="en-US" sz="4400" dirty="0" smtClean="0">
              <a:solidFill>
                <a:schemeClr val="lt1"/>
              </a:solidFill>
              <a:latin typeface="Teko Medium"/>
              <a:ea typeface="Teko Medium"/>
              <a:cs typeface="Teko Medium"/>
              <a:sym typeface="Teko Medium"/>
            </a:endParaRPr>
          </a:p>
          <a:p>
            <a:pPr marL="0" marR="0" lvl="0" indent="0" algn="ctr" rtl="0">
              <a:lnSpc>
                <a:spcPct val="120000"/>
              </a:lnSpc>
              <a:spcBef>
                <a:spcPts val="0"/>
              </a:spcBef>
              <a:spcAft>
                <a:spcPts val="0"/>
              </a:spcAft>
              <a:buNone/>
            </a:pPr>
            <a:r>
              <a:rPr lang="en-US" sz="4400" b="0" i="0" u="none" strike="noStrike" cap="none" dirty="0" smtClean="0">
                <a:solidFill>
                  <a:schemeClr val="lt1"/>
                </a:solidFill>
                <a:latin typeface="Teko Medium"/>
                <a:ea typeface="Teko Medium"/>
                <a:cs typeface="Teko Medium"/>
                <a:sym typeface="Teko Medium"/>
              </a:rPr>
              <a:t> </a:t>
            </a:r>
            <a:endParaRPr sz="400" dirty="0"/>
          </a:p>
        </p:txBody>
      </p:sp>
      <p:sp>
        <p:nvSpPr>
          <p:cNvPr id="38" name="Google Shape;89;p13"/>
          <p:cNvSpPr txBox="1"/>
          <p:nvPr/>
        </p:nvSpPr>
        <p:spPr>
          <a:xfrm>
            <a:off x="-1318245" y="7336822"/>
            <a:ext cx="8325369" cy="3988784"/>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3600" dirty="0" smtClean="0">
                <a:solidFill>
                  <a:schemeClr val="lt1"/>
                </a:solidFill>
                <a:latin typeface="Teko Medium"/>
                <a:ea typeface="Teko Medium"/>
                <a:cs typeface="Teko Medium"/>
                <a:sym typeface="Teko Medium"/>
              </a:rPr>
              <a:t>PRESENTED BY:	</a:t>
            </a:r>
          </a:p>
          <a:p>
            <a:pPr lvl="0" algn="ctr">
              <a:lnSpc>
                <a:spcPct val="120000"/>
              </a:lnSpc>
            </a:pPr>
            <a:r>
              <a:rPr lang="en-US" sz="3600" dirty="0" smtClean="0">
                <a:solidFill>
                  <a:schemeClr val="lt1"/>
                </a:solidFill>
                <a:latin typeface="Teko Medium"/>
                <a:ea typeface="Teko Medium"/>
                <a:cs typeface="Teko Medium"/>
                <a:sym typeface="Teko Medium"/>
              </a:rPr>
              <a:t>			SANJANA </a:t>
            </a:r>
            <a:r>
              <a:rPr lang="en-US" sz="3600" dirty="0">
                <a:solidFill>
                  <a:schemeClr val="lt1"/>
                </a:solidFill>
                <a:latin typeface="Teko Medium"/>
                <a:ea typeface="Teko Medium"/>
                <a:cs typeface="Teko Medium"/>
                <a:sym typeface="Teko Medium"/>
              </a:rPr>
              <a:t>M (P18IW21S0017)</a:t>
            </a:r>
          </a:p>
          <a:p>
            <a:pPr lvl="0" algn="ctr">
              <a:lnSpc>
                <a:spcPct val="120000"/>
              </a:lnSpc>
            </a:pPr>
            <a:r>
              <a:rPr lang="en-US" sz="3600" dirty="0" smtClean="0">
                <a:solidFill>
                  <a:schemeClr val="lt1"/>
                </a:solidFill>
                <a:latin typeface="Teko Medium"/>
                <a:ea typeface="Teko Medium"/>
                <a:cs typeface="Teko Medium"/>
                <a:sym typeface="Teko Medium"/>
              </a:rPr>
              <a:t>			    SHREYAS </a:t>
            </a:r>
            <a:r>
              <a:rPr lang="en-US" sz="3600" dirty="0">
                <a:solidFill>
                  <a:schemeClr val="lt1"/>
                </a:solidFill>
                <a:latin typeface="Teko Medium"/>
                <a:ea typeface="Teko Medium"/>
                <a:cs typeface="Teko Medium"/>
                <a:sym typeface="Teko Medium"/>
              </a:rPr>
              <a:t>K M (P18IW21S0022)</a:t>
            </a:r>
          </a:p>
          <a:p>
            <a:pPr lvl="0" algn="ctr">
              <a:lnSpc>
                <a:spcPct val="120000"/>
              </a:lnSpc>
            </a:pPr>
            <a:endParaRPr lang="en-US" sz="3600" dirty="0">
              <a:solidFill>
                <a:schemeClr val="lt1"/>
              </a:solidFill>
              <a:latin typeface="Teko Medium"/>
              <a:ea typeface="Teko Medium"/>
              <a:cs typeface="Teko Medium"/>
              <a:sym typeface="Teko Medium"/>
            </a:endParaRPr>
          </a:p>
          <a:p>
            <a:pPr lvl="0" algn="ctr">
              <a:lnSpc>
                <a:spcPct val="120000"/>
              </a:lnSpc>
            </a:pPr>
            <a:endParaRPr lang="en-US" sz="3600" dirty="0" smtClean="0">
              <a:solidFill>
                <a:schemeClr val="lt1"/>
              </a:solidFill>
              <a:latin typeface="Teko Medium"/>
              <a:ea typeface="Teko Medium"/>
              <a:cs typeface="Teko Medium"/>
              <a:sym typeface="Teko Medium"/>
            </a:endParaRPr>
          </a:p>
          <a:p>
            <a:pPr marL="0" marR="0" lvl="0" indent="0" algn="ctr" rtl="0">
              <a:lnSpc>
                <a:spcPct val="120000"/>
              </a:lnSpc>
              <a:spcBef>
                <a:spcPts val="0"/>
              </a:spcBef>
              <a:spcAft>
                <a:spcPts val="0"/>
              </a:spcAft>
              <a:buNone/>
            </a:pPr>
            <a:r>
              <a:rPr lang="en-US" sz="3600" b="0" i="0" u="none" strike="noStrike" cap="none" dirty="0" smtClean="0">
                <a:solidFill>
                  <a:schemeClr val="lt1"/>
                </a:solidFill>
                <a:latin typeface="Teko Medium"/>
                <a:ea typeface="Teko Medium"/>
                <a:cs typeface="Teko Medium"/>
                <a:sym typeface="Teko Medium"/>
              </a:rPr>
              <a:t> </a:t>
            </a:r>
            <a:endParaRPr sz="200" dirty="0"/>
          </a:p>
        </p:txBody>
      </p:sp>
      <p:sp>
        <p:nvSpPr>
          <p:cNvPr id="40" name="Google Shape;89;p13"/>
          <p:cNvSpPr txBox="1"/>
          <p:nvPr/>
        </p:nvSpPr>
        <p:spPr>
          <a:xfrm>
            <a:off x="8853113" y="7334088"/>
            <a:ext cx="8325369" cy="3323987"/>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3600" dirty="0">
                <a:solidFill>
                  <a:schemeClr val="lt1"/>
                </a:solidFill>
                <a:latin typeface="Teko Medium"/>
                <a:ea typeface="Teko Medium"/>
                <a:cs typeface="Teko Medium"/>
                <a:sym typeface="Teko Medium"/>
              </a:rPr>
              <a:t>UNDER THE GUIDENCE OF:</a:t>
            </a:r>
          </a:p>
          <a:p>
            <a:pPr lvl="0" algn="ctr">
              <a:lnSpc>
                <a:spcPct val="120000"/>
              </a:lnSpc>
            </a:pPr>
            <a:r>
              <a:rPr lang="en-US" sz="3600" dirty="0">
                <a:solidFill>
                  <a:schemeClr val="lt1"/>
                </a:solidFill>
                <a:latin typeface="Teko Medium"/>
                <a:ea typeface="Teko Medium"/>
                <a:cs typeface="Teko Medium"/>
                <a:sym typeface="Teko Medium"/>
              </a:rPr>
              <a:t>Dr. CHETHANA SRIDHAR</a:t>
            </a:r>
          </a:p>
          <a:p>
            <a:pPr lvl="0" algn="ctr">
              <a:lnSpc>
                <a:spcPct val="120000"/>
              </a:lnSpc>
            </a:pPr>
            <a:r>
              <a:rPr lang="en-US" sz="3600" dirty="0">
                <a:solidFill>
                  <a:schemeClr val="lt1"/>
                </a:solidFill>
                <a:latin typeface="Teko Medium"/>
                <a:ea typeface="Teko Medium"/>
                <a:cs typeface="Teko Medium"/>
                <a:sym typeface="Teko Medium"/>
              </a:rPr>
              <a:t>Assistant Professor</a:t>
            </a:r>
          </a:p>
          <a:p>
            <a:pPr lvl="0" algn="ctr">
              <a:lnSpc>
                <a:spcPct val="120000"/>
              </a:lnSpc>
            </a:pPr>
            <a:endParaRPr lang="en-US" sz="3600" dirty="0">
              <a:solidFill>
                <a:schemeClr val="lt1"/>
              </a:solidFill>
              <a:latin typeface="Teko Medium"/>
              <a:ea typeface="Teko Medium"/>
              <a:cs typeface="Teko Medium"/>
              <a:sym typeface="Teko Medium"/>
            </a:endParaRPr>
          </a:p>
          <a:p>
            <a:pPr lvl="0" algn="ctr">
              <a:lnSpc>
                <a:spcPct val="120000"/>
              </a:lnSpc>
            </a:pPr>
            <a:r>
              <a:rPr lang="en-US" sz="3600" dirty="0">
                <a:solidFill>
                  <a:schemeClr val="lt1"/>
                </a:solidFill>
                <a:latin typeface="Teko Medium"/>
                <a:ea typeface="Teko Medium"/>
                <a:cs typeface="Teko Medium"/>
                <a:sym typeface="Teko Medium"/>
              </a:rPr>
              <a:t> </a:t>
            </a:r>
            <a:endParaRPr lang="en-US" sz="2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ppt_x"/>
                                          </p:val>
                                        </p:tav>
                                        <p:tav tm="100000">
                                          <p:val>
                                            <p:strVal val="#ppt_x"/>
                                          </p:val>
                                        </p:tav>
                                      </p:tavLst>
                                    </p:anim>
                                    <p:anim calcmode="lin" valueType="num">
                                      <p:cBhvr additive="base">
                                        <p:cTn id="16" dur="500" fill="hold"/>
                                        <p:tgtEl>
                                          <p:spTgt spid="9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fill="hold"/>
                                        <p:tgtEl>
                                          <p:spTgt spid="94"/>
                                        </p:tgtEl>
                                        <p:attrNameLst>
                                          <p:attrName>ppt_x</p:attrName>
                                        </p:attrNameLst>
                                      </p:cBhvr>
                                      <p:tavLst>
                                        <p:tav tm="0">
                                          <p:val>
                                            <p:strVal val="#ppt_x"/>
                                          </p:val>
                                        </p:tav>
                                        <p:tav tm="100000">
                                          <p:val>
                                            <p:strVal val="#ppt_x"/>
                                          </p:val>
                                        </p:tav>
                                      </p:tavLst>
                                    </p:anim>
                                    <p:anim calcmode="lin" valueType="num">
                                      <p:cBhvr additive="base">
                                        <p:cTn id="2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barn(inVertical)">
                                      <p:cBhvr>
                                        <p:cTn id="25" dur="1000"/>
                                        <p:tgtEl>
                                          <p:spTgt spid="8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arn(inVertical)">
                                      <p:cBhvr>
                                        <p:cTn id="30" dur="750"/>
                                        <p:tgtEl>
                                          <p:spTgt spid="2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arn(inVertical)">
                                      <p:cBhvr>
                                        <p:cTn id="33" dur="1000"/>
                                        <p:tgtEl>
                                          <p:spTgt spid="2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arn(inVertical)">
                                      <p:cBhvr>
                                        <p:cTn id="36" dur="1000"/>
                                        <p:tgtEl>
                                          <p:spTgt spid="4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arn(inVertical)">
                                      <p:cBhvr>
                                        <p:cTn id="39"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24" grpId="0"/>
      <p:bldP spid="25" grpId="0"/>
      <p:bldP spid="38" grpId="0"/>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2" name="Google Shape;530;p34"/>
          <p:cNvPicPr preferRelativeResize="0"/>
          <p:nvPr/>
        </p:nvPicPr>
        <p:blipFill rotWithShape="1">
          <a:blip r:embed="rId4">
            <a:alphaModFix/>
          </a:blip>
          <a:srcRect/>
          <a:stretch/>
        </p:blipFill>
        <p:spPr>
          <a:xfrm>
            <a:off x="0" y="5647004"/>
            <a:ext cx="18288000" cy="4998720"/>
          </a:xfrm>
          <a:prstGeom prst="rect">
            <a:avLst/>
          </a:prstGeom>
          <a:noFill/>
          <a:ln>
            <a:noFill/>
          </a:ln>
        </p:spPr>
      </p:pic>
      <p:grpSp>
        <p:nvGrpSpPr>
          <p:cNvPr id="386" name="Google Shape;386;p28"/>
          <p:cNvGrpSpPr/>
          <p:nvPr/>
        </p:nvGrpSpPr>
        <p:grpSpPr>
          <a:xfrm>
            <a:off x="1198880" y="711200"/>
            <a:ext cx="16134080" cy="9042400"/>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9" name="Google Shape;389;p28"/>
          <p:cNvSpPr txBox="1"/>
          <p:nvPr/>
        </p:nvSpPr>
        <p:spPr>
          <a:xfrm>
            <a:off x="4017599" y="1219351"/>
            <a:ext cx="10138500" cy="138499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000" dirty="0" smtClean="0">
                <a:solidFill>
                  <a:srgbClr val="60B3DD"/>
                </a:solidFill>
                <a:latin typeface="Teko Medium"/>
                <a:ea typeface="Teko Medium"/>
                <a:cs typeface="Teko Medium"/>
                <a:sym typeface="Teko Medium"/>
              </a:rPr>
              <a:t>CONCLUSION</a:t>
            </a:r>
            <a:endParaRPr dirty="0"/>
          </a:p>
        </p:txBody>
      </p:sp>
      <p:cxnSp>
        <p:nvCxnSpPr>
          <p:cNvPr id="399" name="Google Shape;399;p28"/>
          <p:cNvCxnSpPr/>
          <p:nvPr/>
        </p:nvCxnSpPr>
        <p:spPr>
          <a:xfrm>
            <a:off x="-1741363" y="5433797"/>
            <a:ext cx="4742565" cy="0"/>
          </a:xfrm>
          <a:prstGeom prst="straightConnector1">
            <a:avLst/>
          </a:prstGeom>
          <a:noFill/>
          <a:ln w="57150" cap="flat" cmpd="sng">
            <a:solidFill>
              <a:srgbClr val="41B8D5"/>
            </a:solidFill>
            <a:prstDash val="solid"/>
            <a:round/>
            <a:headEnd type="none" w="sm" len="sm"/>
            <a:tailEnd type="none" w="sm" len="sm"/>
          </a:ln>
        </p:spPr>
      </p:cxnSp>
      <p:cxnSp>
        <p:nvCxnSpPr>
          <p:cNvPr id="400" name="Google Shape;400;p28"/>
          <p:cNvCxnSpPr/>
          <p:nvPr/>
        </p:nvCxnSpPr>
        <p:spPr>
          <a:xfrm rot="-5400000">
            <a:off x="7207488" y="-51249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01" name="Google Shape;401;p28"/>
          <p:cNvCxnSpPr/>
          <p:nvPr/>
        </p:nvCxnSpPr>
        <p:spPr>
          <a:xfrm rot="20080">
            <a:off x="15364611" y="5433797"/>
            <a:ext cx="4891737" cy="0"/>
          </a:xfrm>
          <a:prstGeom prst="straightConnector1">
            <a:avLst/>
          </a:prstGeom>
          <a:noFill/>
          <a:ln w="57150" cap="flat" cmpd="sng">
            <a:solidFill>
              <a:srgbClr val="41B8D5"/>
            </a:solidFill>
            <a:prstDash val="solid"/>
            <a:round/>
            <a:headEnd type="none" w="sm" len="sm"/>
            <a:tailEnd type="none" w="sm" len="sm"/>
          </a:ln>
        </p:spPr>
      </p:cxnSp>
      <p:sp>
        <p:nvSpPr>
          <p:cNvPr id="20" name="Google Shape;389;p28"/>
          <p:cNvSpPr txBox="1"/>
          <p:nvPr/>
        </p:nvSpPr>
        <p:spPr>
          <a:xfrm>
            <a:off x="3081784" y="2604346"/>
            <a:ext cx="12202286" cy="6155531"/>
          </a:xfrm>
          <a:prstGeom prst="rect">
            <a:avLst/>
          </a:prstGeom>
          <a:noFill/>
          <a:ln>
            <a:noFill/>
          </a:ln>
        </p:spPr>
        <p:txBody>
          <a:bodyPr spcFirstLastPara="1" wrap="square" lIns="0" tIns="0" rIns="0" bIns="0" anchor="t" anchorCtr="0">
            <a:spAutoFit/>
          </a:bodyPr>
          <a:lstStyle/>
          <a:p>
            <a:pPr lvl="0" algn="ctr"/>
            <a:r>
              <a:rPr lang="en-US" sz="4000" dirty="0">
                <a:solidFill>
                  <a:srgbClr val="60B3DD"/>
                </a:solidFill>
                <a:latin typeface="Teko Medium"/>
                <a:ea typeface="Teko Medium"/>
                <a:cs typeface="Teko Medium"/>
                <a:sym typeface="Teko Medium"/>
              </a:rPr>
              <a:t>Through the smartphone app, users can easily set the desired temperature threshold, monitor real-time temperature and humidity readings, and remotely control the fan. This feature allows users to maintain a comfortable environment from anywhere, enhancing convenience and flexibility.</a:t>
            </a:r>
          </a:p>
          <a:p>
            <a:pPr lvl="0" algn="ctr"/>
            <a:r>
              <a:rPr lang="en-US" sz="4000" dirty="0" smtClean="0">
                <a:solidFill>
                  <a:srgbClr val="60B3DD"/>
                </a:solidFill>
                <a:latin typeface="Teko Medium"/>
                <a:ea typeface="Teko Medium"/>
                <a:cs typeface="Teko Medium"/>
                <a:sym typeface="Teko Medium"/>
              </a:rPr>
              <a:t>And </a:t>
            </a:r>
            <a:r>
              <a:rPr lang="en-US" sz="4000" dirty="0">
                <a:solidFill>
                  <a:srgbClr val="60B3DD"/>
                </a:solidFill>
                <a:latin typeface="Teko Medium"/>
                <a:ea typeface="Teko Medium"/>
                <a:cs typeface="Teko Medium"/>
                <a:sym typeface="Teko Medium"/>
              </a:rPr>
              <a:t>real-time fire detection system that can promptly detect the presence of fire and alert users. The system aims to provide an early warning mechanism to mitigate the risks associated with fire incidents and enable users to take immediate actions to ensure safety and minimize potential damage.</a:t>
            </a:r>
            <a:endParaRPr sz="500" dirty="0"/>
          </a:p>
        </p:txBody>
      </p:sp>
      <p:cxnSp>
        <p:nvCxnSpPr>
          <p:cNvPr id="21" name="Google Shape;401;p28"/>
          <p:cNvCxnSpPr/>
          <p:nvPr/>
        </p:nvCxnSpPr>
        <p:spPr>
          <a:xfrm>
            <a:off x="9086849" y="8707251"/>
            <a:ext cx="0" cy="2092698"/>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barn(inVertical)">
                                      <p:cBhvr>
                                        <p:cTn id="7" dur="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par>
                                <p:cTn id="13" presetID="16" presetClass="entr" presetSubtype="21"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animEffect transition="in" filter="barn(inVertical)">
                                      <p:cBhvr>
                                        <p:cTn id="15" dur="500"/>
                                        <p:tgtEl>
                                          <p:spTgt spid="401"/>
                                        </p:tgtEl>
                                      </p:cBhvr>
                                    </p:animEffect>
                                  </p:childTnLst>
                                </p:cTn>
                              </p:par>
                              <p:par>
                                <p:cTn id="16" presetID="16" presetClass="entr" presetSubtype="21" fill="hold" nodeType="withEffect">
                                  <p:stCondLst>
                                    <p:cond delay="0"/>
                                  </p:stCondLst>
                                  <p:childTnLst>
                                    <p:set>
                                      <p:cBhvr>
                                        <p:cTn id="17" dur="1" fill="hold">
                                          <p:stCondLst>
                                            <p:cond delay="0"/>
                                          </p:stCondLst>
                                        </p:cTn>
                                        <p:tgtEl>
                                          <p:spTgt spid="399"/>
                                        </p:tgtEl>
                                        <p:attrNameLst>
                                          <p:attrName>style.visibility</p:attrName>
                                        </p:attrNameLst>
                                      </p:cBhvr>
                                      <p:to>
                                        <p:strVal val="visible"/>
                                      </p:to>
                                    </p:set>
                                    <p:animEffect transition="in" filter="barn(inVertical)">
                                      <p:cBhvr>
                                        <p:cTn id="18" dur="500"/>
                                        <p:tgtEl>
                                          <p:spTgt spid="399"/>
                                        </p:tgtEl>
                                      </p:cBhvr>
                                    </p:animEffect>
                                  </p:childTnLst>
                                </p:cTn>
                              </p:par>
                              <p:par>
                                <p:cTn id="19" presetID="16" presetClass="entr" presetSubtype="21" fill="hold" nodeType="withEffect">
                                  <p:stCondLst>
                                    <p:cond delay="0"/>
                                  </p:stCondLst>
                                  <p:childTnLst>
                                    <p:set>
                                      <p:cBhvr>
                                        <p:cTn id="20" dur="1" fill="hold">
                                          <p:stCondLst>
                                            <p:cond delay="0"/>
                                          </p:stCondLst>
                                        </p:cTn>
                                        <p:tgtEl>
                                          <p:spTgt spid="400"/>
                                        </p:tgtEl>
                                        <p:attrNameLst>
                                          <p:attrName>style.visibility</p:attrName>
                                        </p:attrNameLst>
                                      </p:cBhvr>
                                      <p:to>
                                        <p:strVal val="visible"/>
                                      </p:to>
                                    </p:set>
                                    <p:animEffect transition="in" filter="barn(inVertical)">
                                      <p:cBhvr>
                                        <p:cTn id="21" dur="500"/>
                                        <p:tgtEl>
                                          <p:spTgt spid="400"/>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6"/>
          <p:cNvPicPr preferRelativeResize="0"/>
          <p:nvPr/>
        </p:nvPicPr>
        <p:blipFill rotWithShape="1">
          <a:blip r:embed="rId3">
            <a:alphaModFix/>
          </a:blip>
          <a:srcRect l="15652" t="20929" r="15197" b="27208"/>
          <a:stretch/>
        </p:blipFill>
        <p:spPr>
          <a:xfrm>
            <a:off x="0" y="0"/>
            <a:ext cx="18288000" cy="10287000"/>
          </a:xfrm>
          <a:prstGeom prst="rect">
            <a:avLst/>
          </a:prstGeom>
          <a:noFill/>
          <a:ln>
            <a:noFill/>
          </a:ln>
        </p:spPr>
      </p:pic>
      <p:sp>
        <p:nvSpPr>
          <p:cNvPr id="350" name="Google Shape;350;p26"/>
          <p:cNvSpPr txBox="1"/>
          <p:nvPr/>
        </p:nvSpPr>
        <p:spPr>
          <a:xfrm>
            <a:off x="163182" y="152428"/>
            <a:ext cx="12382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lvl="0">
              <a:lnSpc>
                <a:spcPct val="120000"/>
              </a:lnSpc>
            </a:pPr>
            <a:r>
              <a:rPr lang="en-US" sz="12000" dirty="0">
                <a:solidFill>
                  <a:schemeClr val="lt1"/>
                </a:solidFill>
                <a:latin typeface="Teko Medium"/>
                <a:ea typeface="Teko Medium"/>
                <a:cs typeface="Teko Medium"/>
                <a:sym typeface="Teko Medium"/>
              </a:rPr>
              <a:t>FUTURE </a:t>
            </a:r>
            <a:r>
              <a:rPr lang="en-US" sz="12000" dirty="0" smtClean="0">
                <a:solidFill>
                  <a:schemeClr val="lt1"/>
                </a:solidFill>
                <a:latin typeface="Teko Medium"/>
                <a:ea typeface="Teko Medium"/>
                <a:cs typeface="Teko Medium"/>
                <a:sym typeface="Teko Medium"/>
              </a:rPr>
              <a:t>ENHANCEMENT</a:t>
            </a:r>
            <a:endParaRPr dirty="0"/>
          </a:p>
        </p:txBody>
      </p:sp>
      <p:pic>
        <p:nvPicPr>
          <p:cNvPr id="352" name="Google Shape;352;p26"/>
          <p:cNvPicPr preferRelativeResize="0"/>
          <p:nvPr/>
        </p:nvPicPr>
        <p:blipFill rotWithShape="1">
          <a:blip r:embed="rId4">
            <a:alphaModFix amt="50000"/>
          </a:blip>
          <a:srcRect r="50000" b="37297"/>
          <a:stretch/>
        </p:blipFill>
        <p:spPr>
          <a:xfrm>
            <a:off x="10242211" y="-3387401"/>
            <a:ext cx="11118896" cy="9295651"/>
          </a:xfrm>
          <a:prstGeom prst="rect">
            <a:avLst/>
          </a:prstGeom>
          <a:noFill/>
          <a:ln>
            <a:noFill/>
          </a:ln>
        </p:spPr>
      </p:pic>
      <p:sp>
        <p:nvSpPr>
          <p:cNvPr id="8" name="Google Shape;159;p16"/>
          <p:cNvSpPr txBox="1"/>
          <p:nvPr/>
        </p:nvSpPr>
        <p:spPr>
          <a:xfrm>
            <a:off x="275114" y="2763388"/>
            <a:ext cx="15526545" cy="7482048"/>
          </a:xfrm>
          <a:prstGeom prst="rect">
            <a:avLst/>
          </a:prstGeom>
          <a:noFill/>
          <a:ln>
            <a:noFill/>
          </a:ln>
        </p:spPr>
        <p:txBody>
          <a:bodyPr spcFirstLastPara="1" wrap="square" lIns="0" tIns="0" rIns="0" bIns="0" anchor="t" anchorCtr="0">
            <a:spAutoFit/>
          </a:bodyPr>
          <a:lstStyle/>
          <a:p>
            <a:pPr marL="571500" lvl="0" indent="-571500">
              <a:lnSpc>
                <a:spcPct val="130000"/>
              </a:lnSpc>
              <a:buFont typeface="Arial" panose="020B0604020202020204" pitchFamily="34" charset="0"/>
              <a:buChar char="•"/>
            </a:pPr>
            <a:r>
              <a:rPr lang="en-US" sz="3400" dirty="0" smtClean="0">
                <a:solidFill>
                  <a:srgbClr val="FFFFFF"/>
                </a:solidFill>
                <a:latin typeface="Montserrat"/>
                <a:ea typeface="Montserrat"/>
                <a:cs typeface="Montserrat"/>
                <a:sym typeface="Montserrat"/>
              </a:rPr>
              <a:t>It </a:t>
            </a:r>
            <a:r>
              <a:rPr lang="en-US" sz="3400" dirty="0">
                <a:solidFill>
                  <a:srgbClr val="FFFFFF"/>
                </a:solidFill>
                <a:latin typeface="Montserrat"/>
                <a:ea typeface="Montserrat"/>
                <a:cs typeface="Montserrat"/>
                <a:sym typeface="Montserrat"/>
              </a:rPr>
              <a:t>does not support fan speed control. However, by incorporating an L298 2A Dual Motor Driver Module with PWM control, it is possible to overcome this limitation and enable precise control of the fan speed</a:t>
            </a:r>
            <a:r>
              <a:rPr lang="en-US" sz="3400" dirty="0" smtClean="0">
                <a:solidFill>
                  <a:srgbClr val="FFFFFF"/>
                </a:solidFill>
                <a:latin typeface="Montserrat"/>
                <a:ea typeface="Montserrat"/>
                <a:cs typeface="Montserrat"/>
                <a:sym typeface="Montserrat"/>
              </a:rPr>
              <a:t>.</a:t>
            </a:r>
          </a:p>
          <a:p>
            <a:pPr marL="571500" lvl="0" indent="-571500">
              <a:lnSpc>
                <a:spcPct val="130000"/>
              </a:lnSpc>
              <a:buFont typeface="Arial" panose="020B0604020202020204" pitchFamily="34" charset="0"/>
              <a:buChar char="•"/>
            </a:pPr>
            <a:r>
              <a:rPr lang="en-US" sz="3400" dirty="0">
                <a:solidFill>
                  <a:srgbClr val="FFFFFF"/>
                </a:solidFill>
                <a:latin typeface="Montserrat"/>
                <a:ea typeface="Montserrat"/>
                <a:cs typeface="Montserrat"/>
                <a:sym typeface="Montserrat"/>
              </a:rPr>
              <a:t>One possibility is to leverage external control systems or microcontrollers that can handle a larger number of pins and provide more processing power. These systems, such as Raspberry Pi or ESP32, offer increased capabilities and flexibility for integrating multiple components without sacrificing the ability to control the fan effectively.</a:t>
            </a:r>
          </a:p>
          <a:p>
            <a:pPr lvl="0">
              <a:lnSpc>
                <a:spcPct val="130000"/>
              </a:lnSpc>
            </a:pPr>
            <a:endParaRPr sz="3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anim calcmode="lin" valueType="num">
                                      <p:cBhvr additive="base">
                                        <p:cTn id="7" dur="500" fill="hold"/>
                                        <p:tgtEl>
                                          <p:spTgt spid="350"/>
                                        </p:tgtEl>
                                        <p:attrNameLst>
                                          <p:attrName>ppt_x</p:attrName>
                                        </p:attrNameLst>
                                      </p:cBhvr>
                                      <p:tavLst>
                                        <p:tav tm="0">
                                          <p:val>
                                            <p:strVal val="#ppt_x"/>
                                          </p:val>
                                        </p:tav>
                                        <p:tav tm="100000">
                                          <p:val>
                                            <p:strVal val="#ppt_x"/>
                                          </p:val>
                                        </p:tav>
                                      </p:tavLst>
                                    </p:anim>
                                    <p:anim calcmode="lin" valueType="num">
                                      <p:cBhvr additive="base">
                                        <p:cTn id="8" dur="500" fill="hold"/>
                                        <p:tgtEl>
                                          <p:spTgt spid="3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barn(inVertical)">
                                      <p:cBhvr>
                                        <p:cTn id="7" dur="500"/>
                                        <p:tgtEl>
                                          <p:spTgt spid="771"/>
                                        </p:tgtEl>
                                      </p:cBhvr>
                                    </p:animEffect>
                                  </p:childTnLst>
                                </p:cTn>
                              </p:par>
                              <p:par>
                                <p:cTn id="8" presetID="16" presetClass="entr" presetSubtype="21"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barn(inVertical)">
                                      <p:cBhvr>
                                        <p:cTn id="10" dur="500"/>
                                        <p:tgtEl>
                                          <p:spTgt spid="773"/>
                                        </p:tgtEl>
                                      </p:cBhvr>
                                    </p:animEffect>
                                  </p:childTnLst>
                                </p:cTn>
                              </p:par>
                              <p:par>
                                <p:cTn id="11" presetID="16" presetClass="entr" presetSubtype="21" fill="hold" nodeType="withEffect">
                                  <p:stCondLst>
                                    <p:cond delay="0"/>
                                  </p:stCondLst>
                                  <p:childTnLst>
                                    <p:set>
                                      <p:cBhvr>
                                        <p:cTn id="12" dur="1" fill="hold">
                                          <p:stCondLst>
                                            <p:cond delay="0"/>
                                          </p:stCondLst>
                                        </p:cTn>
                                        <p:tgtEl>
                                          <p:spTgt spid="776"/>
                                        </p:tgtEl>
                                        <p:attrNameLst>
                                          <p:attrName>style.visibility</p:attrName>
                                        </p:attrNameLst>
                                      </p:cBhvr>
                                      <p:to>
                                        <p:strVal val="visible"/>
                                      </p:to>
                                    </p:set>
                                    <p:animEffect transition="in" filter="barn(inVertical)">
                                      <p:cBhvr>
                                        <p:cTn id="13" dur="500"/>
                                        <p:tgtEl>
                                          <p:spTgt spid="776"/>
                                        </p:tgtEl>
                                      </p:cBhvr>
                                    </p:animEffect>
                                  </p:childTnLst>
                                </p:cTn>
                              </p:par>
                              <p:par>
                                <p:cTn id="14" presetID="16" presetClass="entr" presetSubtype="21" fill="hold" nodeType="withEffect">
                                  <p:stCondLst>
                                    <p:cond delay="0"/>
                                  </p:stCondLst>
                                  <p:childTnLst>
                                    <p:set>
                                      <p:cBhvr>
                                        <p:cTn id="15" dur="1" fill="hold">
                                          <p:stCondLst>
                                            <p:cond delay="0"/>
                                          </p:stCondLst>
                                        </p:cTn>
                                        <p:tgtEl>
                                          <p:spTgt spid="774"/>
                                        </p:tgtEl>
                                        <p:attrNameLst>
                                          <p:attrName>style.visibility</p:attrName>
                                        </p:attrNameLst>
                                      </p:cBhvr>
                                      <p:to>
                                        <p:strVal val="visible"/>
                                      </p:to>
                                    </p:set>
                                    <p:animEffect transition="in" filter="barn(inVertical)">
                                      <p:cBhvr>
                                        <p:cTn id="16" dur="500"/>
                                        <p:tgtEl>
                                          <p:spTgt spid="774"/>
                                        </p:tgtEl>
                                      </p:cBhvr>
                                    </p:animEffect>
                                  </p:childTnLst>
                                </p:cTn>
                              </p:par>
                              <p:par>
                                <p:cTn id="17" presetID="16" presetClass="entr" presetSubtype="21" fill="hold" nodeType="withEffect">
                                  <p:stCondLst>
                                    <p:cond delay="0"/>
                                  </p:stCondLst>
                                  <p:childTnLst>
                                    <p:set>
                                      <p:cBhvr>
                                        <p:cTn id="18" dur="1" fill="hold">
                                          <p:stCondLst>
                                            <p:cond delay="0"/>
                                          </p:stCondLst>
                                        </p:cTn>
                                        <p:tgtEl>
                                          <p:spTgt spid="775"/>
                                        </p:tgtEl>
                                        <p:attrNameLst>
                                          <p:attrName>style.visibility</p:attrName>
                                        </p:attrNameLst>
                                      </p:cBhvr>
                                      <p:to>
                                        <p:strVal val="visible"/>
                                      </p:to>
                                    </p:set>
                                    <p:animEffect transition="in" filter="barn(inVertical)">
                                      <p:cBhvr>
                                        <p:cTn id="19" dur="5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4">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5">
            <a:alphaModFix amt="80000"/>
          </a:blip>
          <a:srcRect/>
          <a:stretch/>
        </p:blipFill>
        <p:spPr>
          <a:xfrm>
            <a:off x="-2161114" y="202272"/>
            <a:ext cx="9139285" cy="10084728"/>
          </a:xfrm>
          <a:prstGeom prst="rect">
            <a:avLst/>
          </a:prstGeom>
          <a:noFill/>
          <a:ln>
            <a:noFill/>
          </a:ln>
        </p:spPr>
      </p:pic>
      <p:sp>
        <p:nvSpPr>
          <p:cNvPr id="145" name="Google Shape;145;p15"/>
          <p:cNvSpPr txBox="1"/>
          <p:nvPr/>
        </p:nvSpPr>
        <p:spPr>
          <a:xfrm>
            <a:off x="10928419" y="4242871"/>
            <a:ext cx="5667526" cy="5707716"/>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r>
              <a:rPr lang="en-US" sz="4918" b="1" i="0" u="none" strike="noStrike" cap="none" dirty="0" smtClean="0">
                <a:solidFill>
                  <a:srgbClr val="60B3DD"/>
                </a:solidFill>
                <a:latin typeface="Teko"/>
                <a:ea typeface="Teko"/>
                <a:cs typeface="Teko"/>
                <a:sym typeface="Teko"/>
              </a:rPr>
              <a:t>ABSTRACT</a:t>
            </a:r>
          </a:p>
          <a:p>
            <a:pPr algn="r">
              <a:lnSpc>
                <a:spcPct val="119987"/>
              </a:lnSpc>
            </a:pPr>
            <a:r>
              <a:rPr lang="en-US" sz="4918" b="1" dirty="0">
                <a:solidFill>
                  <a:srgbClr val="60B3DD"/>
                </a:solidFill>
                <a:latin typeface="Teko"/>
                <a:cs typeface="Teko"/>
                <a:sym typeface="Teko"/>
              </a:rPr>
              <a:t>PROBLEM </a:t>
            </a:r>
            <a:r>
              <a:rPr lang="en-US" sz="4918" b="1" dirty="0" smtClean="0">
                <a:solidFill>
                  <a:srgbClr val="60B3DD"/>
                </a:solidFill>
                <a:latin typeface="Teko"/>
                <a:cs typeface="Teko"/>
                <a:sym typeface="Teko"/>
              </a:rPr>
              <a:t>STATMENT</a:t>
            </a:r>
            <a:endParaRPr lang="en-US" sz="4918" b="1" i="0" u="none" strike="noStrike" cap="none" dirty="0" smtClean="0">
              <a:solidFill>
                <a:srgbClr val="60B3DD"/>
              </a:solidFill>
              <a:latin typeface="Teko"/>
              <a:ea typeface="Teko"/>
              <a:cs typeface="Teko"/>
              <a:sym typeface="Teko"/>
            </a:endParaRPr>
          </a:p>
          <a:p>
            <a:pPr marL="0" marR="0" lvl="0" indent="0" algn="r" rtl="0">
              <a:lnSpc>
                <a:spcPct val="119987"/>
              </a:lnSpc>
              <a:spcBef>
                <a:spcPts val="0"/>
              </a:spcBef>
              <a:spcAft>
                <a:spcPts val="0"/>
              </a:spcAft>
              <a:buNone/>
            </a:pPr>
            <a:r>
              <a:rPr lang="en-US" sz="4918" b="1" dirty="0" smtClean="0">
                <a:solidFill>
                  <a:srgbClr val="60B3DD"/>
                </a:solidFill>
                <a:latin typeface="Teko"/>
                <a:cs typeface="Teko"/>
                <a:sym typeface="Teko"/>
              </a:rPr>
              <a:t>OBJECTIVE</a:t>
            </a:r>
          </a:p>
          <a:p>
            <a:pPr marL="0" marR="0" lvl="0" indent="0" algn="r" rtl="0">
              <a:lnSpc>
                <a:spcPct val="119987"/>
              </a:lnSpc>
              <a:spcBef>
                <a:spcPts val="0"/>
              </a:spcBef>
              <a:spcAft>
                <a:spcPts val="0"/>
              </a:spcAft>
              <a:buNone/>
            </a:pPr>
            <a:r>
              <a:rPr lang="en-US" sz="4918" b="1" dirty="0" smtClean="0">
                <a:solidFill>
                  <a:srgbClr val="60B3DD"/>
                </a:solidFill>
                <a:latin typeface="Teko"/>
                <a:cs typeface="Teko"/>
                <a:sym typeface="Teko"/>
              </a:rPr>
              <a:t>SYSTEM REQUIREMENTS</a:t>
            </a:r>
          </a:p>
          <a:p>
            <a:pPr marL="0" marR="0" lvl="0" indent="0" algn="r" rtl="0">
              <a:lnSpc>
                <a:spcPct val="119987"/>
              </a:lnSpc>
              <a:spcBef>
                <a:spcPts val="0"/>
              </a:spcBef>
              <a:spcAft>
                <a:spcPts val="0"/>
              </a:spcAft>
              <a:buNone/>
            </a:pPr>
            <a:r>
              <a:rPr lang="en-US" sz="4918" b="1" dirty="0" smtClean="0">
                <a:solidFill>
                  <a:srgbClr val="60B3DD"/>
                </a:solidFill>
                <a:latin typeface="Teko"/>
                <a:cs typeface="Teko"/>
                <a:sym typeface="Teko"/>
              </a:rPr>
              <a:t>CONCLUSIONS</a:t>
            </a:r>
          </a:p>
          <a:p>
            <a:pPr marL="0" marR="0" lvl="0" indent="0" algn="r" rtl="0">
              <a:lnSpc>
                <a:spcPct val="119987"/>
              </a:lnSpc>
              <a:spcBef>
                <a:spcPts val="0"/>
              </a:spcBef>
              <a:spcAft>
                <a:spcPts val="0"/>
              </a:spcAft>
              <a:buNone/>
            </a:pPr>
            <a:r>
              <a:rPr lang="en-US" sz="4918" b="1" dirty="0" smtClean="0">
                <a:solidFill>
                  <a:srgbClr val="60B3DD"/>
                </a:solidFill>
                <a:latin typeface="Teko"/>
                <a:cs typeface="Teko"/>
                <a:sym typeface="Teko"/>
              </a:rPr>
              <a:t>FUTURE ENHANCEMENT</a:t>
            </a:r>
          </a:p>
          <a:p>
            <a:pPr marL="0" marR="0" lvl="0" indent="0" algn="r" rtl="0">
              <a:lnSpc>
                <a:spcPct val="119987"/>
              </a:lnSpc>
              <a:spcBef>
                <a:spcPts val="0"/>
              </a:spcBef>
              <a:spcAft>
                <a:spcPts val="0"/>
              </a:spcAft>
              <a:buNone/>
            </a:pPr>
            <a:endParaRPr dirty="0"/>
          </a:p>
        </p:txBody>
      </p:sp>
      <p:sp>
        <p:nvSpPr>
          <p:cNvPr id="149" name="Google Shape;149;p15"/>
          <p:cNvSpPr txBox="1"/>
          <p:nvPr/>
        </p:nvSpPr>
        <p:spPr>
          <a:xfrm>
            <a:off x="11990700" y="548671"/>
            <a:ext cx="5268600" cy="3694200"/>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TABLE OF CONTENTS</a:t>
            </a:r>
            <a:endParaRPr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vertical)">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anim calcmode="lin" valueType="num">
                                      <p:cBhvr>
                                        <p:cTn id="19" dur="1000" fill="hold"/>
                                        <p:tgtEl>
                                          <p:spTgt spid="145"/>
                                        </p:tgtEl>
                                        <p:attrNameLst>
                                          <p:attrName>ppt_w</p:attrName>
                                        </p:attrNameLst>
                                      </p:cBhvr>
                                      <p:tavLst>
                                        <p:tav tm="0">
                                          <p:val>
                                            <p:fltVal val="0"/>
                                          </p:val>
                                        </p:tav>
                                        <p:tav tm="100000">
                                          <p:val>
                                            <p:strVal val="#ppt_w"/>
                                          </p:val>
                                        </p:tav>
                                      </p:tavLst>
                                    </p:anim>
                                    <p:anim calcmode="lin" valueType="num">
                                      <p:cBhvr>
                                        <p:cTn id="20" dur="1000" fill="hold"/>
                                        <p:tgtEl>
                                          <p:spTgt spid="145"/>
                                        </p:tgtEl>
                                        <p:attrNameLst>
                                          <p:attrName>ppt_h</p:attrName>
                                        </p:attrNameLst>
                                      </p:cBhvr>
                                      <p:tavLst>
                                        <p:tav tm="0">
                                          <p:val>
                                            <p:fltVal val="0"/>
                                          </p:val>
                                        </p:tav>
                                        <p:tav tm="100000">
                                          <p:val>
                                            <p:strVal val="#ppt_h"/>
                                          </p:val>
                                        </p:tav>
                                      </p:tavLst>
                                    </p:anim>
                                    <p:anim calcmode="lin" valueType="num">
                                      <p:cBhvr>
                                        <p:cTn id="21" dur="1000" fill="hold"/>
                                        <p:tgtEl>
                                          <p:spTgt spid="145"/>
                                        </p:tgtEl>
                                        <p:attrNameLst>
                                          <p:attrName>style.rotation</p:attrName>
                                        </p:attrNameLst>
                                      </p:cBhvr>
                                      <p:tavLst>
                                        <p:tav tm="0">
                                          <p:val>
                                            <p:fltVal val="90"/>
                                          </p:val>
                                        </p:tav>
                                        <p:tav tm="100000">
                                          <p:val>
                                            <p:fltVal val="0"/>
                                          </p:val>
                                        </p:tav>
                                      </p:tavLst>
                                    </p:anim>
                                    <p:animEffect transition="in" filter="fade">
                                      <p:cBhvr>
                                        <p:cTn id="22"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7"/>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3" name="Google Shape;156;p16"/>
          <p:cNvPicPr preferRelativeResize="0"/>
          <p:nvPr/>
        </p:nvPicPr>
        <p:blipFill rotWithShape="1">
          <a:blip r:embed="rId4">
            <a:alphaModFix amt="41000"/>
          </a:blip>
          <a:srcRect r="50000"/>
          <a:stretch/>
        </p:blipFill>
        <p:spPr>
          <a:xfrm flipH="1">
            <a:off x="9558862" y="-805689"/>
            <a:ext cx="11007113" cy="14825195"/>
          </a:xfrm>
          <a:prstGeom prst="rect">
            <a:avLst/>
          </a:prstGeom>
          <a:noFill/>
          <a:ln>
            <a:noFill/>
          </a:ln>
        </p:spPr>
      </p:pic>
      <p:sp>
        <p:nvSpPr>
          <p:cNvPr id="14" name="Google Shape;157;p16"/>
          <p:cNvSpPr txBox="1"/>
          <p:nvPr/>
        </p:nvSpPr>
        <p:spPr>
          <a:xfrm>
            <a:off x="-588349" y="0"/>
            <a:ext cx="7017000" cy="2308324"/>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12500" b="0" i="0" u="none" strike="noStrike" cap="none" dirty="0" smtClean="0">
                <a:solidFill>
                  <a:schemeClr val="lt1"/>
                </a:solidFill>
                <a:latin typeface="Teko Medium"/>
                <a:ea typeface="Teko Medium"/>
                <a:cs typeface="Teko Medium"/>
                <a:sym typeface="Teko Medium"/>
              </a:rPr>
              <a:t>ABSTRACT</a:t>
            </a:r>
            <a:endParaRPr sz="1200" dirty="0"/>
          </a:p>
        </p:txBody>
      </p:sp>
      <p:sp>
        <p:nvSpPr>
          <p:cNvPr id="15" name="Google Shape;159;p16"/>
          <p:cNvSpPr txBox="1"/>
          <p:nvPr/>
        </p:nvSpPr>
        <p:spPr>
          <a:xfrm>
            <a:off x="2080478" y="2308324"/>
            <a:ext cx="15394722" cy="7201972"/>
          </a:xfrm>
          <a:prstGeom prst="rect">
            <a:avLst/>
          </a:prstGeom>
          <a:noFill/>
          <a:ln>
            <a:noFill/>
          </a:ln>
        </p:spPr>
        <p:txBody>
          <a:bodyPr spcFirstLastPara="1" wrap="square" lIns="0" tIns="0" rIns="0" bIns="0" anchor="t" anchorCtr="0">
            <a:spAutoFit/>
          </a:bodyPr>
          <a:lstStyle/>
          <a:p>
            <a:pPr lvl="0">
              <a:lnSpc>
                <a:spcPct val="130000"/>
              </a:lnSpc>
            </a:pPr>
            <a:r>
              <a:rPr lang="en-US" sz="3600" dirty="0" smtClean="0">
                <a:solidFill>
                  <a:srgbClr val="FFFFFF"/>
                </a:solidFill>
                <a:latin typeface="Montserrat"/>
                <a:ea typeface="Montserrat"/>
                <a:cs typeface="Montserrat"/>
                <a:sym typeface="Montserrat"/>
              </a:rPr>
              <a:t>The </a:t>
            </a:r>
            <a:r>
              <a:rPr lang="en-US" sz="3600" dirty="0">
                <a:solidFill>
                  <a:srgbClr val="FFFFFF"/>
                </a:solidFill>
                <a:latin typeface="Montserrat"/>
                <a:ea typeface="Montserrat"/>
                <a:cs typeface="Montserrat"/>
                <a:sym typeface="Montserrat"/>
              </a:rPr>
              <a:t>project works by continuously measuring the temperature and humidity using a sensor. It compares the temperature to a threshold value set by the user through the app. If the temperature is below the threshold, the fan is turned off. If the temperature exceeds or reaches the threshold, the fan is turned on to cool the environment</a:t>
            </a:r>
            <a:r>
              <a:rPr lang="en-US" sz="3600" dirty="0" smtClean="0">
                <a:solidFill>
                  <a:srgbClr val="FFFFFF"/>
                </a:solidFill>
                <a:latin typeface="Montserrat"/>
                <a:ea typeface="Montserrat"/>
                <a:cs typeface="Montserrat"/>
                <a:sym typeface="Montserrat"/>
              </a:rPr>
              <a:t>.</a:t>
            </a:r>
            <a:endParaRPr lang="en-US" sz="3600" dirty="0">
              <a:solidFill>
                <a:srgbClr val="FFFFFF"/>
              </a:solidFill>
              <a:latin typeface="Montserrat"/>
              <a:ea typeface="Montserrat"/>
              <a:cs typeface="Montserrat"/>
              <a:sym typeface="Montserrat"/>
            </a:endParaRPr>
          </a:p>
          <a:p>
            <a:pPr lvl="0">
              <a:lnSpc>
                <a:spcPct val="130000"/>
              </a:lnSpc>
            </a:pPr>
            <a:r>
              <a:rPr lang="en-US" sz="3600" dirty="0">
                <a:solidFill>
                  <a:srgbClr val="FFFFFF"/>
                </a:solidFill>
                <a:latin typeface="Montserrat"/>
                <a:ea typeface="Montserrat"/>
                <a:cs typeface="Montserrat"/>
                <a:sym typeface="Montserrat"/>
              </a:rPr>
              <a:t>The system also provides real-time temperature and humidity readings on the app, so users can keep track of the current conditions. They can adjust the threshold value through the app, allowing them to customize when the fan should turn on or off.</a:t>
            </a:r>
            <a:endParaRPr sz="1050" dirty="0"/>
          </a:p>
        </p:txBody>
      </p:sp>
      <p:cxnSp>
        <p:nvCxnSpPr>
          <p:cNvPr id="16" name="Google Shape;190;p18"/>
          <p:cNvCxnSpPr/>
          <p:nvPr/>
        </p:nvCxnSpPr>
        <p:spPr>
          <a:xfrm flipV="1">
            <a:off x="390293" y="1907601"/>
            <a:ext cx="5014476" cy="12166"/>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0" y="0"/>
            <a:ext cx="18288000" cy="10287000"/>
          </a:xfrm>
          <a:prstGeom prst="rect">
            <a:avLst/>
          </a:prstGeom>
          <a:noFill/>
          <a:ln>
            <a:noFill/>
          </a:ln>
        </p:spPr>
      </p:pic>
      <p:sp>
        <p:nvSpPr>
          <p:cNvPr id="196" name="Google Shape;196;p19"/>
          <p:cNvSpPr txBox="1"/>
          <p:nvPr/>
        </p:nvSpPr>
        <p:spPr>
          <a:xfrm>
            <a:off x="234375" y="-34318"/>
            <a:ext cx="107569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PROBLEM STATEMENT</a:t>
            </a:r>
            <a:endParaRPr dirty="0"/>
          </a:p>
        </p:txBody>
      </p:sp>
      <p:sp>
        <p:nvSpPr>
          <p:cNvPr id="200" name="Google Shape;200;p19"/>
          <p:cNvSpPr txBox="1"/>
          <p:nvPr/>
        </p:nvSpPr>
        <p:spPr>
          <a:xfrm>
            <a:off x="107950" y="2532808"/>
            <a:ext cx="18072100" cy="7755969"/>
          </a:xfrm>
          <a:prstGeom prst="rect">
            <a:avLst/>
          </a:prstGeom>
          <a:noFill/>
          <a:ln>
            <a:noFill/>
          </a:ln>
        </p:spPr>
        <p:txBody>
          <a:bodyPr spcFirstLastPara="1" wrap="square" lIns="0" tIns="0" rIns="0" bIns="0" anchor="t" anchorCtr="0">
            <a:spAutoFit/>
          </a:bodyPr>
          <a:lstStyle/>
          <a:p>
            <a:pPr lvl="0">
              <a:lnSpc>
                <a:spcPct val="120000"/>
              </a:lnSpc>
            </a:pPr>
            <a:r>
              <a:rPr lang="en-US" sz="6000" dirty="0" smtClean="0">
                <a:solidFill>
                  <a:srgbClr val="FFFFFF"/>
                </a:solidFill>
                <a:latin typeface="Teko Medium"/>
                <a:ea typeface="Teko Medium"/>
                <a:cs typeface="Teko Medium"/>
                <a:sym typeface="Teko Medium"/>
              </a:rPr>
              <a:t>In </a:t>
            </a:r>
            <a:r>
              <a:rPr lang="en-US" sz="6000" dirty="0">
                <a:solidFill>
                  <a:srgbClr val="FFFFFF"/>
                </a:solidFill>
                <a:latin typeface="Teko Medium"/>
                <a:ea typeface="Teko Medium"/>
                <a:cs typeface="Teko Medium"/>
                <a:sym typeface="Teko Medium"/>
              </a:rPr>
              <a:t>many environments, maintaining an optimal temperature is crucial for comfort and productivity. However, manually monitoring and controlling a fan based on temperature fluctuations can be inconvenient and inefficient. It requires constant monitoring and adjustment, especially when the temperature changes frequently. Additionally, there may be situations where individuals are unable to physically access the fan to turn it on or off.</a:t>
            </a:r>
            <a:endParaRPr sz="2000" dirty="0"/>
          </a:p>
        </p:txBody>
      </p:sp>
      <p:cxnSp>
        <p:nvCxnSpPr>
          <p:cNvPr id="203" name="Google Shape;203;p19"/>
          <p:cNvCxnSpPr/>
          <p:nvPr/>
        </p:nvCxnSpPr>
        <p:spPr>
          <a:xfrm>
            <a:off x="234375" y="1774200"/>
            <a:ext cx="10189269" cy="40911"/>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2000"/>
                                        <p:tgtEl>
                                          <p:spTgt spid="196"/>
                                        </p:tgtEl>
                                      </p:cBhvr>
                                    </p:animEffect>
                                    <p:anim calcmode="lin" valueType="num">
                                      <p:cBhvr>
                                        <p:cTn id="8" dur="2000" fill="hold"/>
                                        <p:tgtEl>
                                          <p:spTgt spid="196"/>
                                        </p:tgtEl>
                                        <p:attrNameLst>
                                          <p:attrName>ppt_w</p:attrName>
                                        </p:attrNameLst>
                                      </p:cBhvr>
                                      <p:tavLst>
                                        <p:tav tm="0" fmla="#ppt_w*sin(2.5*pi*$)">
                                          <p:val>
                                            <p:fltVal val="0"/>
                                          </p:val>
                                        </p:tav>
                                        <p:tav tm="100000">
                                          <p:val>
                                            <p:fltVal val="1"/>
                                          </p:val>
                                        </p:tav>
                                      </p:tavLst>
                                    </p:anim>
                                    <p:anim calcmode="lin" valueType="num">
                                      <p:cBhvr>
                                        <p:cTn id="9" dur="2000" fill="hold"/>
                                        <p:tgtEl>
                                          <p:spTgt spid="19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2000"/>
                                        <p:tgtEl>
                                          <p:spTgt spid="203"/>
                                        </p:tgtEl>
                                      </p:cBhvr>
                                    </p:animEffect>
                                    <p:anim calcmode="lin" valueType="num">
                                      <p:cBhvr>
                                        <p:cTn id="13" dur="2000" fill="hold"/>
                                        <p:tgtEl>
                                          <p:spTgt spid="203"/>
                                        </p:tgtEl>
                                        <p:attrNameLst>
                                          <p:attrName>ppt_w</p:attrName>
                                        </p:attrNameLst>
                                      </p:cBhvr>
                                      <p:tavLst>
                                        <p:tav tm="0" fmla="#ppt_w*sin(2.5*pi*$)">
                                          <p:val>
                                            <p:fltVal val="0"/>
                                          </p:val>
                                        </p:tav>
                                        <p:tav tm="100000">
                                          <p:val>
                                            <p:fltVal val="1"/>
                                          </p:val>
                                        </p:tav>
                                      </p:tavLst>
                                    </p:anim>
                                    <p:anim calcmode="lin" valueType="num">
                                      <p:cBhvr>
                                        <p:cTn id="14" dur="2000" fill="hold"/>
                                        <p:tgtEl>
                                          <p:spTgt spid="20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00"/>
                                        </p:tgtEl>
                                        <p:attrNameLst>
                                          <p:attrName>style.visibility</p:attrName>
                                        </p:attrNameLst>
                                      </p:cBhvr>
                                      <p:to>
                                        <p:strVal val="visible"/>
                                      </p:to>
                                    </p:set>
                                    <p:animEffect transition="in" filter="wipe(down)">
                                      <p:cBhvr>
                                        <p:cTn id="19" dur="580">
                                          <p:stCondLst>
                                            <p:cond delay="0"/>
                                          </p:stCondLst>
                                        </p:cTn>
                                        <p:tgtEl>
                                          <p:spTgt spid="200"/>
                                        </p:tgtEl>
                                      </p:cBhvr>
                                    </p:animEffect>
                                    <p:anim calcmode="lin" valueType="num">
                                      <p:cBhvr>
                                        <p:cTn id="20" dur="1822" tmFilter="0,0; 0.14,0.36; 0.43,0.73; 0.71,0.91; 1.0,1.0">
                                          <p:stCondLst>
                                            <p:cond delay="0"/>
                                          </p:stCondLst>
                                        </p:cTn>
                                        <p:tgtEl>
                                          <p:spTgt spid="20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0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0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0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00"/>
                                        </p:tgtEl>
                                        <p:attrNameLst>
                                          <p:attrName>ppt_y</p:attrName>
                                        </p:attrNameLst>
                                      </p:cBhvr>
                                      <p:tavLst>
                                        <p:tav tm="0" fmla="#ppt_y-sin(pi*$)/81">
                                          <p:val>
                                            <p:fltVal val="0"/>
                                          </p:val>
                                        </p:tav>
                                        <p:tav tm="100000">
                                          <p:val>
                                            <p:fltVal val="1"/>
                                          </p:val>
                                        </p:tav>
                                      </p:tavLst>
                                    </p:anim>
                                    <p:animScale>
                                      <p:cBhvr>
                                        <p:cTn id="25" dur="26">
                                          <p:stCondLst>
                                            <p:cond delay="650"/>
                                          </p:stCondLst>
                                        </p:cTn>
                                        <p:tgtEl>
                                          <p:spTgt spid="200"/>
                                        </p:tgtEl>
                                      </p:cBhvr>
                                      <p:to x="100000" y="60000"/>
                                    </p:animScale>
                                    <p:animScale>
                                      <p:cBhvr>
                                        <p:cTn id="26" dur="166" decel="50000">
                                          <p:stCondLst>
                                            <p:cond delay="676"/>
                                          </p:stCondLst>
                                        </p:cTn>
                                        <p:tgtEl>
                                          <p:spTgt spid="200"/>
                                        </p:tgtEl>
                                      </p:cBhvr>
                                      <p:to x="100000" y="100000"/>
                                    </p:animScale>
                                    <p:animScale>
                                      <p:cBhvr>
                                        <p:cTn id="27" dur="26">
                                          <p:stCondLst>
                                            <p:cond delay="1312"/>
                                          </p:stCondLst>
                                        </p:cTn>
                                        <p:tgtEl>
                                          <p:spTgt spid="200"/>
                                        </p:tgtEl>
                                      </p:cBhvr>
                                      <p:to x="100000" y="80000"/>
                                    </p:animScale>
                                    <p:animScale>
                                      <p:cBhvr>
                                        <p:cTn id="28" dur="166" decel="50000">
                                          <p:stCondLst>
                                            <p:cond delay="1338"/>
                                          </p:stCondLst>
                                        </p:cTn>
                                        <p:tgtEl>
                                          <p:spTgt spid="200"/>
                                        </p:tgtEl>
                                      </p:cBhvr>
                                      <p:to x="100000" y="100000"/>
                                    </p:animScale>
                                    <p:animScale>
                                      <p:cBhvr>
                                        <p:cTn id="29" dur="26">
                                          <p:stCondLst>
                                            <p:cond delay="1642"/>
                                          </p:stCondLst>
                                        </p:cTn>
                                        <p:tgtEl>
                                          <p:spTgt spid="200"/>
                                        </p:tgtEl>
                                      </p:cBhvr>
                                      <p:to x="100000" y="90000"/>
                                    </p:animScale>
                                    <p:animScale>
                                      <p:cBhvr>
                                        <p:cTn id="30" dur="166" decel="50000">
                                          <p:stCondLst>
                                            <p:cond delay="1668"/>
                                          </p:stCondLst>
                                        </p:cTn>
                                        <p:tgtEl>
                                          <p:spTgt spid="200"/>
                                        </p:tgtEl>
                                      </p:cBhvr>
                                      <p:to x="100000" y="100000"/>
                                    </p:animScale>
                                    <p:animScale>
                                      <p:cBhvr>
                                        <p:cTn id="31" dur="26">
                                          <p:stCondLst>
                                            <p:cond delay="1808"/>
                                          </p:stCondLst>
                                        </p:cTn>
                                        <p:tgtEl>
                                          <p:spTgt spid="200"/>
                                        </p:tgtEl>
                                      </p:cBhvr>
                                      <p:to x="100000" y="95000"/>
                                    </p:animScale>
                                    <p:animScale>
                                      <p:cBhvr>
                                        <p:cTn id="32" dur="166" decel="50000">
                                          <p:stCondLst>
                                            <p:cond delay="1834"/>
                                          </p:stCondLst>
                                        </p:cTn>
                                        <p:tgtEl>
                                          <p:spTgt spid="2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0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180" name="Google Shape;180;p18"/>
          <p:cNvGrpSpPr/>
          <p:nvPr/>
        </p:nvGrpSpPr>
        <p:grpSpPr>
          <a:xfrm>
            <a:off x="450196" y="324084"/>
            <a:ext cx="17387607" cy="9638831"/>
            <a:chOff x="0" y="-38100"/>
            <a:chExt cx="1726959" cy="1297681"/>
          </a:xfrm>
        </p:grpSpPr>
        <p:sp>
          <p:nvSpPr>
            <p:cNvPr id="181" name="Google Shape;181;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18"/>
          <p:cNvSpPr txBox="1"/>
          <p:nvPr/>
        </p:nvSpPr>
        <p:spPr>
          <a:xfrm>
            <a:off x="895168" y="607081"/>
            <a:ext cx="3646800" cy="1107996"/>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b="0" i="0" u="none" strike="noStrike" cap="none" dirty="0" smtClean="0">
                <a:solidFill>
                  <a:schemeClr val="lt1"/>
                </a:solidFill>
                <a:latin typeface="Teko Medium"/>
                <a:ea typeface="Teko Medium"/>
                <a:cs typeface="Teko Medium"/>
                <a:sym typeface="Teko Medium"/>
              </a:rPr>
              <a:t>OBJECTIVE</a:t>
            </a:r>
            <a:endParaRPr dirty="0"/>
          </a:p>
        </p:txBody>
      </p:sp>
      <p:sp>
        <p:nvSpPr>
          <p:cNvPr id="184" name="Google Shape;184;p18"/>
          <p:cNvSpPr txBox="1"/>
          <p:nvPr/>
        </p:nvSpPr>
        <p:spPr>
          <a:xfrm>
            <a:off x="804080" y="1896533"/>
            <a:ext cx="16559713" cy="8445389"/>
          </a:xfrm>
          <a:prstGeom prst="rect">
            <a:avLst/>
          </a:prstGeom>
          <a:noFill/>
          <a:ln>
            <a:noFill/>
          </a:ln>
        </p:spPr>
        <p:txBody>
          <a:bodyPr spcFirstLastPara="1" wrap="square" lIns="0" tIns="0" rIns="0" bIns="0" anchor="t" anchorCtr="0">
            <a:spAutoFit/>
          </a:bodyPr>
          <a:lstStyle/>
          <a:p>
            <a:pPr marL="457200" indent="-457200">
              <a:lnSpc>
                <a:spcPct val="139958"/>
              </a:lnSpc>
              <a:buFont typeface="Arial" panose="020B0604020202020204" pitchFamily="34" charset="0"/>
              <a:buChar char="•"/>
            </a:pPr>
            <a:r>
              <a:rPr lang="en-US" sz="2800" dirty="0" smtClean="0">
                <a:solidFill>
                  <a:srgbClr val="FFFFFF"/>
                </a:solidFill>
                <a:latin typeface="Montserrat"/>
                <a:ea typeface="Montserrat"/>
                <a:cs typeface="Montserrat"/>
                <a:sym typeface="Montserrat"/>
              </a:rPr>
              <a:t>The system aims to provide a convenient and efficient way to maintain a comfortable environment by turning on the fan when the temperature exceeds a user-defined threshold and turning it off when the temperature is below the </a:t>
            </a:r>
            <a:r>
              <a:rPr lang="en-US" sz="2800" dirty="0" smtClean="0">
                <a:solidFill>
                  <a:srgbClr val="FFFFFF"/>
                </a:solidFill>
                <a:latin typeface="Montserrat" panose="020B0604020202020204" charset="0"/>
                <a:ea typeface="Montserrat"/>
                <a:cs typeface="Montserrat"/>
                <a:sym typeface="Montserrat"/>
              </a:rPr>
              <a:t>threshold value.</a:t>
            </a:r>
          </a:p>
          <a:p>
            <a:pPr marL="457200" indent="-457200">
              <a:lnSpc>
                <a:spcPct val="139958"/>
              </a:lnSpc>
              <a:buFont typeface="Arial" panose="020B0604020202020204" pitchFamily="34" charset="0"/>
              <a:buChar char="•"/>
            </a:pPr>
            <a:r>
              <a:rPr lang="en-US" sz="2800" dirty="0" smtClean="0">
                <a:solidFill>
                  <a:schemeClr val="bg1"/>
                </a:solidFill>
                <a:latin typeface="Montserrat" panose="020B0604020202020204" charset="0"/>
              </a:rPr>
              <a:t>To develop an low cost, user friendly automated temperature controlled fan which reduces power consumption.</a:t>
            </a:r>
          </a:p>
          <a:p>
            <a:pPr marL="457200" indent="-457200">
              <a:lnSpc>
                <a:spcPct val="139958"/>
              </a:lnSpc>
              <a:buFont typeface="Arial" panose="020B0604020202020204" pitchFamily="34" charset="0"/>
              <a:buChar char="•"/>
            </a:pPr>
            <a:r>
              <a:rPr lang="en-US" sz="2800" dirty="0">
                <a:solidFill>
                  <a:schemeClr val="bg1"/>
                </a:solidFill>
                <a:latin typeface="Montserrat" panose="020B0604020202020204" charset="0"/>
              </a:rPr>
              <a:t>Enable remote monitoring and control of the system through a user-friendly interface, allowing users to view real-time temperature and humidity readings, adjust the threshold </a:t>
            </a:r>
            <a:r>
              <a:rPr lang="en-US" sz="2800" dirty="0" smtClean="0">
                <a:solidFill>
                  <a:schemeClr val="bg1"/>
                </a:solidFill>
                <a:latin typeface="Montserrat" panose="020B0604020202020204" charset="0"/>
              </a:rPr>
              <a:t>value</a:t>
            </a:r>
            <a:r>
              <a:rPr lang="en-US" sz="2800" dirty="0">
                <a:solidFill>
                  <a:schemeClr val="bg1"/>
                </a:solidFill>
                <a:latin typeface="Montserrat" panose="020B0604020202020204" charset="0"/>
              </a:rPr>
              <a:t>.</a:t>
            </a:r>
            <a:endParaRPr lang="en-US" sz="2800" dirty="0" smtClean="0">
              <a:solidFill>
                <a:srgbClr val="FFFFFF"/>
              </a:solidFill>
              <a:latin typeface="Montserrat" panose="020B0604020202020204" charset="0"/>
              <a:ea typeface="Montserrat"/>
              <a:cs typeface="Montserrat"/>
              <a:sym typeface="Montserrat"/>
            </a:endParaRPr>
          </a:p>
          <a:p>
            <a:pPr marL="457200" lvl="0" indent="-457200">
              <a:lnSpc>
                <a:spcPct val="139958"/>
              </a:lnSpc>
              <a:buFont typeface="Arial" panose="020B0604020202020204" pitchFamily="34" charset="0"/>
              <a:buChar char="•"/>
            </a:pPr>
            <a:r>
              <a:rPr lang="en-US" sz="2800" dirty="0" smtClean="0">
                <a:solidFill>
                  <a:srgbClr val="FFFFFF"/>
                </a:solidFill>
                <a:latin typeface="Montserrat"/>
                <a:ea typeface="Montserrat"/>
                <a:cs typeface="Montserrat"/>
                <a:sym typeface="Montserrat"/>
              </a:rPr>
              <a:t>The </a:t>
            </a:r>
            <a:r>
              <a:rPr lang="en-US" sz="2800" dirty="0">
                <a:solidFill>
                  <a:srgbClr val="FFFFFF"/>
                </a:solidFill>
                <a:latin typeface="Montserrat"/>
                <a:ea typeface="Montserrat"/>
                <a:cs typeface="Montserrat"/>
                <a:sym typeface="Montserrat"/>
              </a:rPr>
              <a:t>Fire Detection and Alert System project is to develop a reliable and real-time fire detection system that can promptly detect the presence of fire and alert users</a:t>
            </a:r>
            <a:r>
              <a:rPr lang="en-US" sz="2800" dirty="0" smtClean="0">
                <a:solidFill>
                  <a:srgbClr val="FFFFFF"/>
                </a:solidFill>
                <a:latin typeface="Montserrat"/>
                <a:ea typeface="Montserrat"/>
                <a:cs typeface="Montserrat"/>
                <a:sym typeface="Montserrat"/>
              </a:rPr>
              <a:t>.</a:t>
            </a:r>
          </a:p>
          <a:p>
            <a:pPr marL="457200" indent="-457200">
              <a:lnSpc>
                <a:spcPct val="139958"/>
              </a:lnSpc>
              <a:buFont typeface="Arial" panose="020B0604020202020204" pitchFamily="34" charset="0"/>
              <a:buChar char="•"/>
            </a:pPr>
            <a:r>
              <a:rPr lang="en-US" sz="2800" dirty="0">
                <a:solidFill>
                  <a:schemeClr val="bg1"/>
                </a:solidFill>
                <a:latin typeface="Montserrat" panose="020B0604020202020204" charset="0"/>
              </a:rPr>
              <a:t>The project considers the needs of individuals with disabilities by ensuring an accessible user interface and incorporating features that facilitate easy control and monitoring. This promotes inclusivity and enables people with disabilities to effectively utilize the system</a:t>
            </a:r>
          </a:p>
          <a:p>
            <a:pPr marL="457200" lvl="0" indent="-457200">
              <a:lnSpc>
                <a:spcPct val="139958"/>
              </a:lnSpc>
              <a:buFont typeface="Arial" panose="020B0604020202020204" pitchFamily="34" charset="0"/>
              <a:buChar char="•"/>
            </a:pPr>
            <a:endParaRPr lang="en-US" sz="2800" dirty="0" smtClean="0">
              <a:solidFill>
                <a:srgbClr val="FFFFFF"/>
              </a:solidFill>
              <a:latin typeface="Montserrat"/>
              <a:ea typeface="Montserrat"/>
              <a:cs typeface="Montserrat"/>
              <a:sym typeface="Montserrat"/>
            </a:endParaRPr>
          </a:p>
        </p:txBody>
      </p:sp>
      <p:cxnSp>
        <p:nvCxnSpPr>
          <p:cNvPr id="190" name="Google Shape;190;p18"/>
          <p:cNvCxnSpPr/>
          <p:nvPr/>
        </p:nvCxnSpPr>
        <p:spPr>
          <a:xfrm flipV="1">
            <a:off x="895167" y="1589365"/>
            <a:ext cx="2579553" cy="16916"/>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1000" fill="hold"/>
                                        <p:tgtEl>
                                          <p:spTgt spid="183"/>
                                        </p:tgtEl>
                                        <p:attrNameLst>
                                          <p:attrName>ppt_w</p:attrName>
                                        </p:attrNameLst>
                                      </p:cBhvr>
                                      <p:tavLst>
                                        <p:tav tm="0">
                                          <p:val>
                                            <p:fltVal val="0"/>
                                          </p:val>
                                        </p:tav>
                                        <p:tav tm="100000">
                                          <p:val>
                                            <p:strVal val="#ppt_w"/>
                                          </p:val>
                                        </p:tav>
                                      </p:tavLst>
                                    </p:anim>
                                    <p:anim calcmode="lin" valueType="num">
                                      <p:cBhvr>
                                        <p:cTn id="8" dur="1000" fill="hold"/>
                                        <p:tgtEl>
                                          <p:spTgt spid="183"/>
                                        </p:tgtEl>
                                        <p:attrNameLst>
                                          <p:attrName>ppt_h</p:attrName>
                                        </p:attrNameLst>
                                      </p:cBhvr>
                                      <p:tavLst>
                                        <p:tav tm="0">
                                          <p:val>
                                            <p:fltVal val="0"/>
                                          </p:val>
                                        </p:tav>
                                        <p:tav tm="100000">
                                          <p:val>
                                            <p:strVal val="#ppt_h"/>
                                          </p:val>
                                        </p:tav>
                                      </p:tavLst>
                                    </p:anim>
                                    <p:anim calcmode="lin" valueType="num">
                                      <p:cBhvr>
                                        <p:cTn id="9" dur="1000" fill="hold"/>
                                        <p:tgtEl>
                                          <p:spTgt spid="183"/>
                                        </p:tgtEl>
                                        <p:attrNameLst>
                                          <p:attrName>style.rotation</p:attrName>
                                        </p:attrNameLst>
                                      </p:cBhvr>
                                      <p:tavLst>
                                        <p:tav tm="0">
                                          <p:val>
                                            <p:fltVal val="90"/>
                                          </p:val>
                                        </p:tav>
                                        <p:tav tm="100000">
                                          <p:val>
                                            <p:fltVal val="0"/>
                                          </p:val>
                                        </p:tav>
                                      </p:tavLst>
                                    </p:anim>
                                    <p:animEffect transition="in" filter="fade">
                                      <p:cBhvr>
                                        <p:cTn id="10" dur="1000"/>
                                        <p:tgtEl>
                                          <p:spTgt spid="183"/>
                                        </p:tgtEl>
                                      </p:cBhvr>
                                    </p:animEffect>
                                  </p:childTnLst>
                                </p:cTn>
                              </p:par>
                              <p:par>
                                <p:cTn id="11" presetID="3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 calcmode="lin" valueType="num">
                                      <p:cBhvr>
                                        <p:cTn id="13" dur="1000" fill="hold"/>
                                        <p:tgtEl>
                                          <p:spTgt spid="190"/>
                                        </p:tgtEl>
                                        <p:attrNameLst>
                                          <p:attrName>ppt_w</p:attrName>
                                        </p:attrNameLst>
                                      </p:cBhvr>
                                      <p:tavLst>
                                        <p:tav tm="0">
                                          <p:val>
                                            <p:fltVal val="0"/>
                                          </p:val>
                                        </p:tav>
                                        <p:tav tm="100000">
                                          <p:val>
                                            <p:strVal val="#ppt_w"/>
                                          </p:val>
                                        </p:tav>
                                      </p:tavLst>
                                    </p:anim>
                                    <p:anim calcmode="lin" valueType="num">
                                      <p:cBhvr>
                                        <p:cTn id="14" dur="1000" fill="hold"/>
                                        <p:tgtEl>
                                          <p:spTgt spid="190"/>
                                        </p:tgtEl>
                                        <p:attrNameLst>
                                          <p:attrName>ppt_h</p:attrName>
                                        </p:attrNameLst>
                                      </p:cBhvr>
                                      <p:tavLst>
                                        <p:tav tm="0">
                                          <p:val>
                                            <p:fltVal val="0"/>
                                          </p:val>
                                        </p:tav>
                                        <p:tav tm="100000">
                                          <p:val>
                                            <p:strVal val="#ppt_h"/>
                                          </p:val>
                                        </p:tav>
                                      </p:tavLst>
                                    </p:anim>
                                    <p:anim calcmode="lin" valueType="num">
                                      <p:cBhvr>
                                        <p:cTn id="15" dur="1000" fill="hold"/>
                                        <p:tgtEl>
                                          <p:spTgt spid="190"/>
                                        </p:tgtEl>
                                        <p:attrNameLst>
                                          <p:attrName>style.rotation</p:attrName>
                                        </p:attrNameLst>
                                      </p:cBhvr>
                                      <p:tavLst>
                                        <p:tav tm="0">
                                          <p:val>
                                            <p:fltVal val="90"/>
                                          </p:val>
                                        </p:tav>
                                        <p:tav tm="100000">
                                          <p:val>
                                            <p:fltVal val="0"/>
                                          </p:val>
                                        </p:tav>
                                      </p:tavLst>
                                    </p:anim>
                                    <p:animEffect transition="in" filter="fade">
                                      <p:cBhvr>
                                        <p:cTn id="16" dur="1000"/>
                                        <p:tgtEl>
                                          <p:spTgt spid="1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4"/>
                                        </p:tgtEl>
                                        <p:attrNameLst>
                                          <p:attrName>style.visibility</p:attrName>
                                        </p:attrNameLst>
                                      </p:cBhvr>
                                      <p:to>
                                        <p:strVal val="visible"/>
                                      </p:to>
                                    </p:set>
                                    <p:animEffect transition="in" filter="wipe(down)">
                                      <p:cBhvr>
                                        <p:cTn id="21"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aphicFrame>
        <p:nvGraphicFramePr>
          <p:cNvPr id="230" name="Google Shape;230;p21"/>
          <p:cNvGraphicFramePr/>
          <p:nvPr>
            <p:extLst>
              <p:ext uri="{D42A27DB-BD31-4B8C-83A1-F6EECF244321}">
                <p14:modId xmlns:p14="http://schemas.microsoft.com/office/powerpoint/2010/main" val="1466948991"/>
              </p:ext>
            </p:extLst>
          </p:nvPr>
        </p:nvGraphicFramePr>
        <p:xfrm>
          <a:off x="386080" y="2215990"/>
          <a:ext cx="17414239" cy="7822090"/>
        </p:xfrm>
        <a:graphic>
          <a:graphicData uri="http://schemas.openxmlformats.org/drawingml/2006/table">
            <a:tbl>
              <a:tblPr>
                <a:noFill/>
                <a:tableStyleId>{AE2EDF44-7F8E-4724-8987-9EACE496F446}</a:tableStyleId>
              </a:tblPr>
              <a:tblGrid>
                <a:gridCol w="8676640"/>
                <a:gridCol w="8737599"/>
              </a:tblGrid>
              <a:tr h="7822090">
                <a:tc>
                  <a:txBody>
                    <a:bodyPr/>
                    <a:lstStyle/>
                    <a:p>
                      <a:pPr marL="0" marR="0" lvl="0" indent="0" algn="ctr" rtl="0">
                        <a:lnSpc>
                          <a:spcPct val="140000"/>
                        </a:lnSpc>
                        <a:spcBef>
                          <a:spcPts val="0"/>
                        </a:spcBef>
                        <a:spcAft>
                          <a:spcPts val="0"/>
                        </a:spcAft>
                        <a:buNone/>
                      </a:pPr>
                      <a:endParaRPr dirty="0"/>
                    </a:p>
                  </a:txBody>
                  <a:tcPr marL="190500" marR="190500" marT="190500" marB="190500" anchor="ctr">
                    <a:lnL w="38100" cap="flat" cmpd="sng">
                      <a:solidFill>
                        <a:srgbClr val="60B3DD"/>
                      </a:solidFill>
                      <a:prstDash val="solid"/>
                      <a:round/>
                      <a:headEnd type="none" w="sm" len="sm"/>
                      <a:tailEnd type="none" w="sm" len="sm"/>
                    </a:lnL>
                    <a:lnR w="38100" cap="flat" cmpd="sng" algn="ctr">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dirty="0"/>
                    </a:p>
                  </a:txBody>
                  <a:tcPr marL="190500" marR="190500" marT="190500" marB="190500" anchor="ctr">
                    <a:lnL w="38100" cap="flat" cmpd="sng" algn="ctr">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lgn="ctr">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r>
            </a:tbl>
          </a:graphicData>
        </a:graphic>
      </p:graphicFrame>
      <p:sp>
        <p:nvSpPr>
          <p:cNvPr id="231" name="Google Shape;231;p21"/>
          <p:cNvSpPr txBox="1"/>
          <p:nvPr/>
        </p:nvSpPr>
        <p:spPr>
          <a:xfrm>
            <a:off x="3326548" y="0"/>
            <a:ext cx="12053213"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SYSTEM REQUIREMENTS</a:t>
            </a:r>
            <a:endParaRPr dirty="0"/>
          </a:p>
        </p:txBody>
      </p:sp>
      <p:cxnSp>
        <p:nvCxnSpPr>
          <p:cNvPr id="232" name="Google Shape;232;p21"/>
          <p:cNvCxnSpPr/>
          <p:nvPr/>
        </p:nvCxnSpPr>
        <p:spPr>
          <a:xfrm rot="-29707">
            <a:off x="-216088" y="1124235"/>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flipV="1">
            <a:off x="15126069" y="1030281"/>
            <a:ext cx="3377277" cy="29185"/>
          </a:xfrm>
          <a:prstGeom prst="straightConnector1">
            <a:avLst/>
          </a:prstGeom>
          <a:noFill/>
          <a:ln w="57150" cap="flat" cmpd="sng">
            <a:solidFill>
              <a:srgbClr val="41B8D5"/>
            </a:solidFill>
            <a:prstDash val="solid"/>
            <a:round/>
            <a:headEnd type="none" w="sm" len="sm"/>
            <a:tailEnd type="none" w="sm" len="sm"/>
          </a:ln>
        </p:spPr>
      </p:cxnSp>
      <p:sp>
        <p:nvSpPr>
          <p:cNvPr id="3" name="Rectangle 2"/>
          <p:cNvSpPr/>
          <p:nvPr/>
        </p:nvSpPr>
        <p:spPr>
          <a:xfrm>
            <a:off x="1312378" y="2556771"/>
            <a:ext cx="6094938" cy="972574"/>
          </a:xfrm>
          <a:prstGeom prst="rect">
            <a:avLst/>
          </a:prstGeom>
        </p:spPr>
        <p:txBody>
          <a:bodyPr wrap="none">
            <a:spAutoFit/>
          </a:bodyPr>
          <a:lstStyle/>
          <a:p>
            <a:pPr lvl="0" algn="ctr">
              <a:lnSpc>
                <a:spcPct val="140013"/>
              </a:lnSpc>
            </a:pPr>
            <a:r>
              <a:rPr lang="en-US" sz="4400" b="1" dirty="0">
                <a:solidFill>
                  <a:srgbClr val="6CE5E8"/>
                </a:solidFill>
                <a:latin typeface="Teko"/>
                <a:ea typeface="Teko"/>
                <a:cs typeface="Teko"/>
                <a:sym typeface="Teko"/>
              </a:rPr>
              <a:t>HARDWARE REQUIREMENTS</a:t>
            </a:r>
            <a:endParaRPr lang="en-US" sz="2000" dirty="0"/>
          </a:p>
        </p:txBody>
      </p:sp>
      <p:sp>
        <p:nvSpPr>
          <p:cNvPr id="9" name="Rectangle 8"/>
          <p:cNvSpPr/>
          <p:nvPr/>
        </p:nvSpPr>
        <p:spPr>
          <a:xfrm>
            <a:off x="10335473" y="2556771"/>
            <a:ext cx="5950668" cy="1040285"/>
          </a:xfrm>
          <a:prstGeom prst="rect">
            <a:avLst/>
          </a:prstGeom>
        </p:spPr>
        <p:txBody>
          <a:bodyPr wrap="none">
            <a:spAutoFit/>
          </a:bodyPr>
          <a:lstStyle/>
          <a:p>
            <a:pPr lvl="0" algn="ctr">
              <a:lnSpc>
                <a:spcPct val="140013"/>
              </a:lnSpc>
            </a:pPr>
            <a:r>
              <a:rPr lang="en-US" sz="4400" b="1" dirty="0" smtClean="0">
                <a:solidFill>
                  <a:srgbClr val="6CE5E8"/>
                </a:solidFill>
                <a:latin typeface="Teko"/>
                <a:ea typeface="Teko"/>
                <a:cs typeface="Teko"/>
                <a:sym typeface="Teko"/>
              </a:rPr>
              <a:t>SOFTWARE </a:t>
            </a:r>
            <a:r>
              <a:rPr lang="en-US" sz="4400" b="1" dirty="0">
                <a:solidFill>
                  <a:srgbClr val="6CE5E8"/>
                </a:solidFill>
                <a:latin typeface="Teko"/>
                <a:ea typeface="Teko"/>
                <a:cs typeface="Teko"/>
                <a:sym typeface="Teko"/>
              </a:rPr>
              <a:t>REQUIREMENTS</a:t>
            </a:r>
            <a:endParaRPr lang="en-US" sz="2000" dirty="0"/>
          </a:p>
        </p:txBody>
      </p:sp>
      <p:sp>
        <p:nvSpPr>
          <p:cNvPr id="4" name="Rectangle 3"/>
          <p:cNvSpPr/>
          <p:nvPr/>
        </p:nvSpPr>
        <p:spPr>
          <a:xfrm>
            <a:off x="1663273" y="3867543"/>
            <a:ext cx="7701280" cy="4745915"/>
          </a:xfrm>
          <a:prstGeom prst="rect">
            <a:avLst/>
          </a:prstGeom>
        </p:spPr>
        <p:txBody>
          <a:bodyPr wrap="square">
            <a:spAutoFit/>
          </a:bodyPr>
          <a:lstStyle/>
          <a:p>
            <a:pPr lvl="0">
              <a:lnSpc>
                <a:spcPct val="140000"/>
              </a:lnSpc>
            </a:pPr>
            <a:r>
              <a:rPr lang="en-US" sz="2400" dirty="0" smtClean="0">
                <a:solidFill>
                  <a:srgbClr val="60B3DD"/>
                </a:solidFill>
                <a:latin typeface="Montserrat"/>
                <a:ea typeface="Montserrat"/>
                <a:cs typeface="Montserrat"/>
                <a:sym typeface="Montserrat"/>
              </a:rPr>
              <a:t>ESP8266 </a:t>
            </a:r>
            <a:r>
              <a:rPr lang="en-US" sz="2400" dirty="0">
                <a:solidFill>
                  <a:srgbClr val="60B3DD"/>
                </a:solidFill>
                <a:latin typeface="Montserrat"/>
                <a:ea typeface="Montserrat"/>
                <a:cs typeface="Montserrat"/>
                <a:sym typeface="Montserrat"/>
              </a:rPr>
              <a:t>development board </a:t>
            </a:r>
            <a:r>
              <a:rPr lang="en-US" sz="2400" dirty="0" smtClean="0">
                <a:solidFill>
                  <a:srgbClr val="60B3DD"/>
                </a:solidFill>
                <a:latin typeface="Montserrat"/>
                <a:ea typeface="Montserrat"/>
                <a:cs typeface="Montserrat"/>
                <a:sym typeface="Montserrat"/>
              </a:rPr>
              <a:t>(NodeMCU)</a:t>
            </a:r>
            <a:endParaRPr lang="en-US" sz="2400" dirty="0">
              <a:solidFill>
                <a:srgbClr val="60B3DD"/>
              </a:solidFill>
              <a:latin typeface="Montserrat"/>
              <a:ea typeface="Montserrat"/>
              <a:cs typeface="Montserrat"/>
              <a:sym typeface="Montserrat"/>
            </a:endParaRPr>
          </a:p>
          <a:p>
            <a:pPr lvl="0">
              <a:lnSpc>
                <a:spcPct val="140000"/>
              </a:lnSpc>
            </a:pPr>
            <a:r>
              <a:rPr lang="en-US" sz="2400" dirty="0">
                <a:solidFill>
                  <a:srgbClr val="60B3DD"/>
                </a:solidFill>
                <a:latin typeface="Montserrat"/>
                <a:ea typeface="Montserrat"/>
                <a:cs typeface="Montserrat"/>
                <a:sym typeface="Montserrat"/>
              </a:rPr>
              <a:t>DHT11 temperature and humidity </a:t>
            </a:r>
            <a:r>
              <a:rPr lang="en-US" sz="2400" dirty="0" smtClean="0">
                <a:solidFill>
                  <a:srgbClr val="60B3DD"/>
                </a:solidFill>
                <a:latin typeface="Montserrat"/>
                <a:ea typeface="Montserrat"/>
                <a:cs typeface="Montserrat"/>
                <a:sym typeface="Montserrat"/>
              </a:rPr>
              <a:t>sensor</a:t>
            </a:r>
          </a:p>
          <a:p>
            <a:pPr lvl="0">
              <a:lnSpc>
                <a:spcPct val="140000"/>
              </a:lnSpc>
            </a:pPr>
            <a:r>
              <a:rPr lang="en-US" sz="2400" dirty="0">
                <a:solidFill>
                  <a:srgbClr val="60B3DD"/>
                </a:solidFill>
                <a:latin typeface="Montserrat"/>
                <a:ea typeface="Montserrat"/>
                <a:cs typeface="Montserrat"/>
                <a:sym typeface="Montserrat"/>
              </a:rPr>
              <a:t>KY-026 Flame Sensor</a:t>
            </a:r>
          </a:p>
          <a:p>
            <a:pPr lvl="0">
              <a:lnSpc>
                <a:spcPct val="140000"/>
              </a:lnSpc>
            </a:pPr>
            <a:r>
              <a:rPr lang="en-US" sz="2400" dirty="0">
                <a:solidFill>
                  <a:srgbClr val="60B3DD"/>
                </a:solidFill>
                <a:latin typeface="Montserrat"/>
                <a:ea typeface="Montserrat"/>
                <a:cs typeface="Montserrat"/>
                <a:sym typeface="Montserrat"/>
              </a:rPr>
              <a:t>Relay module (for controlling the fan)</a:t>
            </a:r>
          </a:p>
          <a:p>
            <a:pPr lvl="0">
              <a:lnSpc>
                <a:spcPct val="140000"/>
              </a:lnSpc>
            </a:pPr>
            <a:r>
              <a:rPr lang="en-US" sz="2400" dirty="0">
                <a:solidFill>
                  <a:srgbClr val="60B3DD"/>
                </a:solidFill>
                <a:latin typeface="Montserrat"/>
                <a:ea typeface="Montserrat"/>
                <a:cs typeface="Montserrat"/>
                <a:sym typeface="Montserrat"/>
              </a:rPr>
              <a:t>Buzzer module (optional, for audio alerts)</a:t>
            </a:r>
          </a:p>
          <a:p>
            <a:pPr lvl="0">
              <a:lnSpc>
                <a:spcPct val="140000"/>
              </a:lnSpc>
            </a:pPr>
            <a:r>
              <a:rPr lang="en-US" sz="2400" dirty="0">
                <a:solidFill>
                  <a:srgbClr val="60B3DD"/>
                </a:solidFill>
                <a:latin typeface="Montserrat"/>
                <a:ea typeface="Montserrat"/>
                <a:cs typeface="Montserrat"/>
                <a:sym typeface="Montserrat"/>
              </a:rPr>
              <a:t>Jumper wires</a:t>
            </a:r>
          </a:p>
          <a:p>
            <a:pPr lvl="0">
              <a:lnSpc>
                <a:spcPct val="140000"/>
              </a:lnSpc>
            </a:pPr>
            <a:r>
              <a:rPr lang="en-US" sz="2400" dirty="0">
                <a:solidFill>
                  <a:srgbClr val="60B3DD"/>
                </a:solidFill>
                <a:latin typeface="Montserrat"/>
                <a:ea typeface="Montserrat"/>
                <a:cs typeface="Montserrat"/>
                <a:sym typeface="Montserrat"/>
              </a:rPr>
              <a:t>Breadboard or prototyping board</a:t>
            </a:r>
          </a:p>
          <a:p>
            <a:pPr lvl="0">
              <a:lnSpc>
                <a:spcPct val="140000"/>
              </a:lnSpc>
            </a:pPr>
            <a:r>
              <a:rPr lang="en-US" sz="2400" dirty="0">
                <a:solidFill>
                  <a:srgbClr val="60B3DD"/>
                </a:solidFill>
                <a:latin typeface="Montserrat"/>
                <a:ea typeface="Montserrat"/>
                <a:cs typeface="Montserrat"/>
                <a:sym typeface="Montserrat"/>
              </a:rPr>
              <a:t>Power supply (12V DC) for Fan</a:t>
            </a:r>
          </a:p>
          <a:p>
            <a:pPr lvl="0">
              <a:lnSpc>
                <a:spcPct val="140000"/>
              </a:lnSpc>
            </a:pPr>
            <a:r>
              <a:rPr lang="en-US" sz="2400" dirty="0">
                <a:solidFill>
                  <a:srgbClr val="60B3DD"/>
                </a:solidFill>
                <a:latin typeface="Montserrat"/>
                <a:ea typeface="Montserrat"/>
                <a:cs typeface="Montserrat"/>
                <a:sym typeface="Montserrat"/>
              </a:rPr>
              <a:t>Fan or </a:t>
            </a:r>
            <a:r>
              <a:rPr lang="en-US" sz="2400" dirty="0" smtClean="0">
                <a:solidFill>
                  <a:srgbClr val="60B3DD"/>
                </a:solidFill>
                <a:latin typeface="Montserrat"/>
                <a:ea typeface="Montserrat"/>
                <a:cs typeface="Montserrat"/>
                <a:sym typeface="Montserrat"/>
              </a:rPr>
              <a:t>motor </a:t>
            </a:r>
            <a:endParaRPr lang="en-US" sz="2400" dirty="0">
              <a:solidFill>
                <a:srgbClr val="60B3DD"/>
              </a:solidFill>
              <a:latin typeface="Montserrat"/>
              <a:ea typeface="Montserrat"/>
              <a:cs typeface="Montserrat"/>
              <a:sym typeface="Montserrat"/>
            </a:endParaRPr>
          </a:p>
        </p:txBody>
      </p:sp>
      <p:sp>
        <p:nvSpPr>
          <p:cNvPr id="11" name="Rectangle 10"/>
          <p:cNvSpPr/>
          <p:nvPr/>
        </p:nvSpPr>
        <p:spPr>
          <a:xfrm>
            <a:off x="10335473" y="3970522"/>
            <a:ext cx="7701280" cy="4175630"/>
          </a:xfrm>
          <a:prstGeom prst="rect">
            <a:avLst/>
          </a:prstGeom>
        </p:spPr>
        <p:txBody>
          <a:bodyPr wrap="square">
            <a:spAutoFit/>
          </a:bodyPr>
          <a:lstStyle/>
          <a:p>
            <a:pPr lvl="0">
              <a:lnSpc>
                <a:spcPct val="140000"/>
              </a:lnSpc>
            </a:pPr>
            <a:r>
              <a:rPr lang="en-US" sz="2400" dirty="0" smtClean="0">
                <a:solidFill>
                  <a:srgbClr val="60B3DD"/>
                </a:solidFill>
                <a:latin typeface="Montserrat"/>
                <a:ea typeface="Montserrat"/>
                <a:cs typeface="Montserrat"/>
                <a:sym typeface="Montserrat"/>
              </a:rPr>
              <a:t>Arduino </a:t>
            </a:r>
            <a:r>
              <a:rPr lang="en-US" sz="2400" dirty="0">
                <a:solidFill>
                  <a:srgbClr val="60B3DD"/>
                </a:solidFill>
                <a:latin typeface="Montserrat"/>
                <a:ea typeface="Montserrat"/>
                <a:cs typeface="Montserrat"/>
                <a:sym typeface="Montserrat"/>
              </a:rPr>
              <a:t>IDE (Integrated Development Environment)</a:t>
            </a:r>
          </a:p>
          <a:p>
            <a:pPr lvl="0">
              <a:lnSpc>
                <a:spcPct val="140000"/>
              </a:lnSpc>
            </a:pPr>
            <a:r>
              <a:rPr lang="en-US" sz="2400" dirty="0">
                <a:solidFill>
                  <a:srgbClr val="60B3DD"/>
                </a:solidFill>
                <a:latin typeface="Montserrat"/>
                <a:ea typeface="Montserrat"/>
                <a:cs typeface="Montserrat"/>
                <a:sym typeface="Montserrat"/>
              </a:rPr>
              <a:t>ESP8266 board package for Arduino IDE</a:t>
            </a:r>
          </a:p>
          <a:p>
            <a:pPr lvl="0">
              <a:lnSpc>
                <a:spcPct val="140000"/>
              </a:lnSpc>
            </a:pPr>
            <a:r>
              <a:rPr lang="en-US" sz="2400" dirty="0">
                <a:solidFill>
                  <a:srgbClr val="60B3DD"/>
                </a:solidFill>
                <a:latin typeface="Montserrat"/>
                <a:ea typeface="Montserrat"/>
                <a:cs typeface="Montserrat"/>
                <a:sym typeface="Montserrat"/>
              </a:rPr>
              <a:t>Blynk mobile application (available for iOS and Android)</a:t>
            </a:r>
          </a:p>
          <a:p>
            <a:pPr lvl="0">
              <a:lnSpc>
                <a:spcPct val="140000"/>
              </a:lnSpc>
            </a:pPr>
            <a:r>
              <a:rPr lang="en-US" sz="2400" dirty="0">
                <a:solidFill>
                  <a:srgbClr val="60B3DD"/>
                </a:solidFill>
                <a:latin typeface="Montserrat"/>
                <a:ea typeface="Montserrat"/>
                <a:cs typeface="Montserrat"/>
                <a:sym typeface="Montserrat"/>
              </a:rPr>
              <a:t>Blynk library for Arduino IDE</a:t>
            </a:r>
          </a:p>
          <a:p>
            <a:pPr lvl="0">
              <a:lnSpc>
                <a:spcPct val="140000"/>
              </a:lnSpc>
            </a:pPr>
            <a:r>
              <a:rPr lang="en-US" sz="2400" dirty="0">
                <a:solidFill>
                  <a:srgbClr val="60B3DD"/>
                </a:solidFill>
                <a:latin typeface="Montserrat"/>
                <a:ea typeface="Montserrat"/>
                <a:cs typeface="Montserrat"/>
                <a:sym typeface="Montserrat"/>
              </a:rPr>
              <a:t>DHT library for Arduino IDE</a:t>
            </a:r>
          </a:p>
          <a:p>
            <a:pPr lvl="0">
              <a:lnSpc>
                <a:spcPct val="140000"/>
              </a:lnSpc>
            </a:pPr>
            <a:r>
              <a:rPr lang="en-US" sz="2400" dirty="0">
                <a:solidFill>
                  <a:srgbClr val="60B3DD"/>
                </a:solidFill>
                <a:latin typeface="Montserrat"/>
                <a:ea typeface="Montserrat"/>
                <a:cs typeface="Montserrat"/>
                <a:sym typeface="Montserrat"/>
              </a:rPr>
              <a:t>Windows 10</a:t>
            </a:r>
          </a:p>
        </p:txBody>
      </p:sp>
      <p:pic>
        <p:nvPicPr>
          <p:cNvPr id="12" name="Graphic 8" descr="Processor">
            <a:extLst>
              <a:ext uri="{FF2B5EF4-FFF2-40B4-BE49-F238E27FC236}">
                <a16:creationId xmlns="" xmlns:a16="http://schemas.microsoft.com/office/drawing/2014/main" id="{139DF2CE-F3DF-C8AD-BD1F-1DA59E086337}"/>
              </a:ext>
            </a:extLst>
          </p:cNvPr>
          <p:cNvPicPr>
            <a:picLocks noChangeAspect="1"/>
          </p:cNvPicPr>
          <p:nvPr/>
        </p:nvPicPr>
        <p:blipFill>
          <a:blip r:embed="rId4">
            <a:extLst>
              <a:ext uri="{96DAC541-7B7A-43D3-8B79-37D633B846F1}">
                <asvg:svgBlip xmlns="" xmlns:asvg="http://schemas.microsoft.com/office/drawing/2016/SVG/main" r:embed="rId9"/>
              </a:ext>
            </a:extLst>
          </a:blip>
          <a:stretch>
            <a:fillRect/>
          </a:stretch>
        </p:blipFill>
        <p:spPr>
          <a:xfrm>
            <a:off x="542914" y="3970522"/>
            <a:ext cx="1120359" cy="1120359"/>
          </a:xfrm>
          <a:prstGeom prst="rect">
            <a:avLst/>
          </a:prstGeom>
        </p:spPr>
      </p:pic>
      <p:pic>
        <p:nvPicPr>
          <p:cNvPr id="13" name="Graphic 12" descr="Server">
            <a:extLst>
              <a:ext uri="{FF2B5EF4-FFF2-40B4-BE49-F238E27FC236}">
                <a16:creationId xmlns="" xmlns:a16="http://schemas.microsoft.com/office/drawing/2014/main" id="{559554E6-E765-0B43-0DE9-39D48700C3C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91888" y="5532058"/>
            <a:ext cx="1022409" cy="1022409"/>
          </a:xfrm>
          <a:prstGeom prst="rect">
            <a:avLst/>
          </a:prstGeom>
        </p:spPr>
      </p:pic>
      <p:pic>
        <p:nvPicPr>
          <p:cNvPr id="14" name="Graphic 4" descr="Browser window">
            <a:extLst>
              <a:ext uri="{FF2B5EF4-FFF2-40B4-BE49-F238E27FC236}">
                <a16:creationId xmlns="" xmlns:a16="http://schemas.microsoft.com/office/drawing/2014/main" id="{275199FA-433D-10C8-BB01-B9C6ED51A387}"/>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431006" y="4154475"/>
            <a:ext cx="752451" cy="752451"/>
          </a:xfrm>
          <a:prstGeom prst="rect">
            <a:avLst/>
          </a:prstGeom>
        </p:spPr>
      </p:pic>
      <p:pic>
        <p:nvPicPr>
          <p:cNvPr id="15" name="Graphic 15" descr="Web design">
            <a:extLst>
              <a:ext uri="{FF2B5EF4-FFF2-40B4-BE49-F238E27FC236}">
                <a16:creationId xmlns="" xmlns:a16="http://schemas.microsoft.com/office/drawing/2014/main" id="{98D16270-1E28-9C83-E596-E89B4D9B682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456668" y="5215955"/>
            <a:ext cx="752451" cy="752451"/>
          </a:xfrm>
          <a:prstGeom prst="rect">
            <a:avLst/>
          </a:prstGeom>
        </p:spPr>
      </p:pic>
      <p:pic>
        <p:nvPicPr>
          <p:cNvPr id="16" name="Graphic 17" descr="Database">
            <a:extLst>
              <a:ext uri="{FF2B5EF4-FFF2-40B4-BE49-F238E27FC236}">
                <a16:creationId xmlns="" xmlns:a16="http://schemas.microsoft.com/office/drawing/2014/main" id="{70CFFD3B-AE5C-DF0C-FC70-A502D09964DE}"/>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431006" y="7309843"/>
            <a:ext cx="752451" cy="752451"/>
          </a:xfrm>
          <a:prstGeom prst="rect">
            <a:avLst/>
          </a:prstGeom>
        </p:spPr>
      </p:pic>
      <p:pic>
        <p:nvPicPr>
          <p:cNvPr id="17" name="Graphic 23" descr="Fan">
            <a:extLst>
              <a:ext uri="{FF2B5EF4-FFF2-40B4-BE49-F238E27FC236}">
                <a16:creationId xmlns="" xmlns:a16="http://schemas.microsoft.com/office/drawing/2014/main" id="{24DD8A10-3F3B-B8F9-2716-47D91DF0D7D4}"/>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405342" y="6239906"/>
            <a:ext cx="803777" cy="803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anim calcmode="lin" valueType="num">
                                      <p:cBhvr>
                                        <p:cTn id="8" dur="1000" fill="hold"/>
                                        <p:tgtEl>
                                          <p:spTgt spid="231"/>
                                        </p:tgtEl>
                                        <p:attrNameLst>
                                          <p:attrName>ppt_x</p:attrName>
                                        </p:attrNameLst>
                                      </p:cBhvr>
                                      <p:tavLst>
                                        <p:tav tm="0">
                                          <p:val>
                                            <p:strVal val="#ppt_x"/>
                                          </p:val>
                                        </p:tav>
                                        <p:tav tm="100000">
                                          <p:val>
                                            <p:strVal val="#ppt_x"/>
                                          </p:val>
                                        </p:tav>
                                      </p:tavLst>
                                    </p:anim>
                                    <p:anim calcmode="lin" valueType="num">
                                      <p:cBhvr>
                                        <p:cTn id="9" dur="1000" fill="hold"/>
                                        <p:tgtEl>
                                          <p:spTgt spid="2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1000"/>
                                        <p:tgtEl>
                                          <p:spTgt spid="232"/>
                                        </p:tgtEl>
                                      </p:cBhvr>
                                    </p:animEffect>
                                    <p:anim calcmode="lin" valueType="num">
                                      <p:cBhvr>
                                        <p:cTn id="13" dur="1000" fill="hold"/>
                                        <p:tgtEl>
                                          <p:spTgt spid="232"/>
                                        </p:tgtEl>
                                        <p:attrNameLst>
                                          <p:attrName>ppt_x</p:attrName>
                                        </p:attrNameLst>
                                      </p:cBhvr>
                                      <p:tavLst>
                                        <p:tav tm="0">
                                          <p:val>
                                            <p:strVal val="#ppt_x"/>
                                          </p:val>
                                        </p:tav>
                                        <p:tav tm="100000">
                                          <p:val>
                                            <p:strVal val="#ppt_x"/>
                                          </p:val>
                                        </p:tav>
                                      </p:tavLst>
                                    </p:anim>
                                    <p:anim calcmode="lin" valueType="num">
                                      <p:cBhvr>
                                        <p:cTn id="14" dur="1000" fill="hold"/>
                                        <p:tgtEl>
                                          <p:spTgt spid="2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1000"/>
                                        <p:tgtEl>
                                          <p:spTgt spid="233"/>
                                        </p:tgtEl>
                                      </p:cBhvr>
                                    </p:animEffect>
                                    <p:anim calcmode="lin" valueType="num">
                                      <p:cBhvr>
                                        <p:cTn id="18" dur="1000" fill="hold"/>
                                        <p:tgtEl>
                                          <p:spTgt spid="233"/>
                                        </p:tgtEl>
                                        <p:attrNameLst>
                                          <p:attrName>ppt_x</p:attrName>
                                        </p:attrNameLst>
                                      </p:cBhvr>
                                      <p:tavLst>
                                        <p:tav tm="0">
                                          <p:val>
                                            <p:strVal val="#ppt_x"/>
                                          </p:val>
                                        </p:tav>
                                        <p:tav tm="100000">
                                          <p:val>
                                            <p:strVal val="#ppt_x"/>
                                          </p:val>
                                        </p:tav>
                                      </p:tavLst>
                                    </p:anim>
                                    <p:anim calcmode="lin" valueType="num">
                                      <p:cBhvr>
                                        <p:cTn id="19"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53"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53" presetClass="entr" presetSubtype="16"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circle(in)">
                                      <p:cBhvr>
                                        <p:cTn id="56" dur="2000"/>
                                        <p:tgtEl>
                                          <p:spTgt spid="230"/>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circle(in)">
                                      <p:cBhvr>
                                        <p:cTn id="59" dur="2000"/>
                                        <p:tgtEl>
                                          <p:spTgt spid="3"/>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circle(in)">
                                      <p:cBhvr>
                                        <p:cTn id="62" dur="2000"/>
                                        <p:tgtEl>
                                          <p:spTgt spid="9"/>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circle(in)">
                                      <p:cBhvr>
                                        <p:cTn id="65" dur="2000"/>
                                        <p:tgtEl>
                                          <p:spTgt spid="4"/>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circle(in)">
                                      <p:cBhvr>
                                        <p:cTn id="6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P spid="3" grpId="0"/>
      <p:bldP spid="9" grpId="0"/>
      <p:bldP spid="4"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12"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cxnSp>
        <p:nvCxnSpPr>
          <p:cNvPr id="9" name="Google Shape;222;p20"/>
          <p:cNvCxnSpPr/>
          <p:nvPr/>
        </p:nvCxnSpPr>
        <p:spPr>
          <a:xfrm rot="-5400000">
            <a:off x="12672059" y="2278839"/>
            <a:ext cx="1675856" cy="0"/>
          </a:xfrm>
          <a:prstGeom prst="straightConnector1">
            <a:avLst/>
          </a:prstGeom>
          <a:noFill/>
          <a:ln w="57150" cap="flat" cmpd="sng">
            <a:solidFill>
              <a:srgbClr val="41B8D5"/>
            </a:solidFill>
            <a:prstDash val="solid"/>
            <a:round/>
            <a:headEnd type="none" w="sm" len="sm"/>
            <a:tailEnd type="none" w="sm" len="sm"/>
          </a:ln>
        </p:spPr>
      </p:cxn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2945015" y="1715864"/>
            <a:ext cx="11358880" cy="8392354"/>
          </a:xfrm>
          <a:prstGeom prst="rect">
            <a:avLst/>
          </a:prstGeom>
        </p:spPr>
      </p:pic>
      <p:sp>
        <p:nvSpPr>
          <p:cNvPr id="7" name="Google Shape;211;p20"/>
          <p:cNvSpPr txBox="1"/>
          <p:nvPr/>
        </p:nvSpPr>
        <p:spPr>
          <a:xfrm>
            <a:off x="8582891" y="-207174"/>
            <a:ext cx="8676343"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BLOCK </a:t>
            </a:r>
            <a:r>
              <a:rPr lang="en-US" sz="12000" b="0" i="0" u="none" strike="noStrike" cap="none" dirty="0" smtClean="0">
                <a:solidFill>
                  <a:schemeClr val="lt1"/>
                </a:solidFill>
                <a:latin typeface="Teko Medium"/>
                <a:ea typeface="Teko Medium"/>
                <a:cs typeface="Teko Medium"/>
                <a:sym typeface="Teko Medium"/>
              </a:rPr>
              <a:t>DIAGRAM</a:t>
            </a:r>
            <a:endParaRPr dirty="0"/>
          </a:p>
        </p:txBody>
      </p:sp>
      <p:cxnSp>
        <p:nvCxnSpPr>
          <p:cNvPr id="8" name="Google Shape;221;p20"/>
          <p:cNvCxnSpPr/>
          <p:nvPr/>
        </p:nvCxnSpPr>
        <p:spPr>
          <a:xfrm rot="-29707">
            <a:off x="4824237" y="857932"/>
            <a:ext cx="3758723" cy="0"/>
          </a:xfrm>
          <a:prstGeom prst="straightConnector1">
            <a:avLst/>
          </a:prstGeom>
          <a:noFill/>
          <a:ln w="57150" cap="flat" cmpd="sng">
            <a:solidFill>
              <a:srgbClr val="41B8D5"/>
            </a:solidFill>
            <a:prstDash val="solid"/>
            <a:round/>
            <a:headEnd type="none" w="sm" len="sm"/>
            <a:tailEnd type="none" w="sm" len="sm"/>
          </a:ln>
        </p:spPr>
      </p:cxnSp>
      <p:cxnSp>
        <p:nvCxnSpPr>
          <p:cNvPr id="10" name="Google Shape;223;p20"/>
          <p:cNvCxnSpPr/>
          <p:nvPr/>
        </p:nvCxnSpPr>
        <p:spPr>
          <a:xfrm rot="-5400000">
            <a:off x="11630626" y="-1513796"/>
            <a:ext cx="3758723" cy="0"/>
          </a:xfrm>
          <a:prstGeom prst="straightConnector1">
            <a:avLst/>
          </a:prstGeom>
          <a:noFill/>
          <a:ln w="57150" cap="flat" cmpd="sng">
            <a:solidFill>
              <a:srgbClr val="41B8D5"/>
            </a:solidFill>
            <a:prstDash val="solid"/>
            <a:round/>
            <a:headEnd type="none" w="sm" len="sm"/>
            <a:tailEnd type="none" w="sm" len="sm"/>
          </a:ln>
        </p:spPr>
      </p:cxnSp>
      <p:cxnSp>
        <p:nvCxnSpPr>
          <p:cNvPr id="11" name="Google Shape;224;p20"/>
          <p:cNvCxnSpPr/>
          <p:nvPr/>
        </p:nvCxnSpPr>
        <p:spPr>
          <a:xfrm rot="-29707">
            <a:off x="17259164" y="923479"/>
            <a:ext cx="375872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11" name="Google Shape;211;p20"/>
          <p:cNvSpPr txBox="1"/>
          <p:nvPr/>
        </p:nvSpPr>
        <p:spPr>
          <a:xfrm>
            <a:off x="8582891" y="-207174"/>
            <a:ext cx="8676343"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CIRCUIT DIAGRAM</a:t>
            </a:r>
            <a:endParaRPr dirty="0"/>
          </a:p>
        </p:txBody>
      </p:sp>
      <p:grpSp>
        <p:nvGrpSpPr>
          <p:cNvPr id="215" name="Google Shape;215;p20"/>
          <p:cNvGrpSpPr/>
          <p:nvPr/>
        </p:nvGrpSpPr>
        <p:grpSpPr>
          <a:xfrm>
            <a:off x="14866004" y="6140576"/>
            <a:ext cx="10980410" cy="11029628"/>
            <a:chOff x="1813" y="0"/>
            <a:chExt cx="809173" cy="812800"/>
          </a:xfrm>
        </p:grpSpPr>
        <p:sp>
          <p:nvSpPr>
            <p:cNvPr id="216" name="Google Shape;216;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8" name="Google Shape;218;p20"/>
          <p:cNvGrpSpPr/>
          <p:nvPr/>
        </p:nvGrpSpPr>
        <p:grpSpPr>
          <a:xfrm>
            <a:off x="-1173901" y="-1098156"/>
            <a:ext cx="3452997" cy="3468475"/>
            <a:chOff x="1813" y="0"/>
            <a:chExt cx="809173" cy="812800"/>
          </a:xfrm>
        </p:grpSpPr>
        <p:sp>
          <p:nvSpPr>
            <p:cNvPr id="219" name="Google Shape;219;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1" name="Google Shape;221;p20"/>
          <p:cNvCxnSpPr/>
          <p:nvPr/>
        </p:nvCxnSpPr>
        <p:spPr>
          <a:xfrm rot="-29707">
            <a:off x="4824237" y="857932"/>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2" name="Google Shape;222;p20"/>
          <p:cNvCxnSpPr/>
          <p:nvPr/>
        </p:nvCxnSpPr>
        <p:spPr>
          <a:xfrm rot="-5400000">
            <a:off x="12672059" y="2278839"/>
            <a:ext cx="1675856" cy="0"/>
          </a:xfrm>
          <a:prstGeom prst="straightConnector1">
            <a:avLst/>
          </a:prstGeom>
          <a:noFill/>
          <a:ln w="57150" cap="flat" cmpd="sng">
            <a:solidFill>
              <a:srgbClr val="41B8D5"/>
            </a:solidFill>
            <a:prstDash val="solid"/>
            <a:round/>
            <a:headEnd type="none" w="sm" len="sm"/>
            <a:tailEnd type="none" w="sm" len="sm"/>
          </a:ln>
        </p:spPr>
      </p:cxnSp>
      <p:cxnSp>
        <p:nvCxnSpPr>
          <p:cNvPr id="223" name="Google Shape;223;p20"/>
          <p:cNvCxnSpPr/>
          <p:nvPr/>
        </p:nvCxnSpPr>
        <p:spPr>
          <a:xfrm rot="-5400000">
            <a:off x="11630626" y="-151379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4" name="Google Shape;224;p20"/>
          <p:cNvCxnSpPr/>
          <p:nvPr/>
        </p:nvCxnSpPr>
        <p:spPr>
          <a:xfrm rot="-29707">
            <a:off x="17259164" y="923479"/>
            <a:ext cx="3758723" cy="0"/>
          </a:xfrm>
          <a:prstGeom prst="straightConnector1">
            <a:avLst/>
          </a:prstGeom>
          <a:noFill/>
          <a:ln w="57150" cap="flat" cmpd="sng">
            <a:solidFill>
              <a:srgbClr val="41B8D5"/>
            </a:solidFill>
            <a:prstDash val="solid"/>
            <a:round/>
            <a:headEnd type="none" w="sm" len="sm"/>
            <a:tailEnd type="none" w="sm" len="sm"/>
          </a:ln>
        </p:spPr>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942"/>
          <a:stretch/>
        </p:blipFill>
        <p:spPr>
          <a:xfrm>
            <a:off x="3135564" y="1669261"/>
            <a:ext cx="11621855" cy="8476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barn(inVertical)">
                                      <p:cBhvr>
                                        <p:cTn id="7" dur="500"/>
                                        <p:tgtEl>
                                          <p:spTgt spid="215"/>
                                        </p:tgtEl>
                                      </p:cBhvr>
                                    </p:animEffect>
                                  </p:childTnLst>
                                </p:cTn>
                              </p:par>
                              <p:par>
                                <p:cTn id="8" presetID="16" presetClass="entr" presetSubtype="21"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barn(inVertical)">
                                      <p:cBhvr>
                                        <p:cTn id="10" dur="500"/>
                                        <p:tgtEl>
                                          <p:spTgt spid="224"/>
                                        </p:tgtEl>
                                      </p:cBhvr>
                                    </p:animEffect>
                                  </p:childTnLst>
                                </p:cTn>
                              </p:par>
                              <p:par>
                                <p:cTn id="11" presetID="16" presetClass="entr" presetSubtype="21" fill="hold"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barn(inVertical)">
                                      <p:cBhvr>
                                        <p:cTn id="13" dur="500"/>
                                        <p:tgtEl>
                                          <p:spTgt spid="222"/>
                                        </p:tgtEl>
                                      </p:cBhvr>
                                    </p:animEffect>
                                  </p:childTnLst>
                                </p:cTn>
                              </p:par>
                              <p:par>
                                <p:cTn id="14" presetID="16" presetClass="entr" presetSubtype="21" fill="hold" nodeType="with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barn(inVertical)">
                                      <p:cBhvr>
                                        <p:cTn id="16" dur="500"/>
                                        <p:tgtEl>
                                          <p:spTgt spid="223"/>
                                        </p:tgtEl>
                                      </p:cBhvr>
                                    </p:animEffect>
                                  </p:childTnLst>
                                </p:cTn>
                              </p:par>
                              <p:par>
                                <p:cTn id="17" presetID="16" presetClass="entr" presetSubtype="21"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barn(inVertical)">
                                      <p:cBhvr>
                                        <p:cTn id="19" dur="500"/>
                                        <p:tgtEl>
                                          <p:spTgt spid="221"/>
                                        </p:tgtEl>
                                      </p:cBhvr>
                                    </p:animEffect>
                                  </p:childTnLst>
                                </p:cTn>
                              </p:par>
                              <p:par>
                                <p:cTn id="20" presetID="16" presetClass="entr" presetSubtype="21" fill="hold"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barn(inVertical)">
                                      <p:cBhvr>
                                        <p:cTn id="22" dur="500"/>
                                        <p:tgtEl>
                                          <p:spTgt spid="2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animEffect transition="in" filter="barn(inVertical)">
                                      <p:cBhvr>
                                        <p:cTn id="25" dur="500"/>
                                        <p:tgtEl>
                                          <p:spTgt spid="2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alphaModFix/>
          </a:blip>
          <a:srcRect t="21875" b="21874"/>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4" name="Google Shape;484;p31"/>
          <p:cNvGrpSpPr/>
          <p:nvPr/>
        </p:nvGrpSpPr>
        <p:grpSpPr>
          <a:xfrm>
            <a:off x="527634" y="2122388"/>
            <a:ext cx="17573330" cy="7500962"/>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7" name="Google Shape;487;p31"/>
          <p:cNvSpPr txBox="1"/>
          <p:nvPr/>
        </p:nvSpPr>
        <p:spPr>
          <a:xfrm>
            <a:off x="1126352" y="4612682"/>
            <a:ext cx="9321300" cy="1853713"/>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46" b="0" i="0" u="none" strike="noStrike" cap="none" dirty="0" smtClean="0">
                <a:solidFill>
                  <a:schemeClr val="lt1"/>
                </a:solidFill>
                <a:latin typeface="Teko Medium"/>
                <a:ea typeface="Teko Medium"/>
                <a:cs typeface="Teko Medium"/>
                <a:sym typeface="Teko Medium"/>
              </a:rPr>
              <a:t>LIMITATIONS</a:t>
            </a:r>
            <a:endParaRPr dirty="0"/>
          </a:p>
        </p:txBody>
      </p:sp>
      <p:sp>
        <p:nvSpPr>
          <p:cNvPr id="488" name="Google Shape;488;p31"/>
          <p:cNvSpPr txBox="1"/>
          <p:nvPr/>
        </p:nvSpPr>
        <p:spPr>
          <a:xfrm>
            <a:off x="10447652" y="2338974"/>
            <a:ext cx="7398326" cy="3102388"/>
          </a:xfrm>
          <a:prstGeom prst="rect">
            <a:avLst/>
          </a:prstGeom>
          <a:noFill/>
          <a:ln>
            <a:noFill/>
          </a:ln>
        </p:spPr>
        <p:txBody>
          <a:bodyPr spcFirstLastPara="1" wrap="square" lIns="0" tIns="0" rIns="0" bIns="0" anchor="t" anchorCtr="0">
            <a:spAutoFit/>
          </a:bodyPr>
          <a:lstStyle/>
          <a:p>
            <a:pPr lvl="0">
              <a:lnSpc>
                <a:spcPct val="139958"/>
              </a:lnSpc>
            </a:pPr>
            <a:r>
              <a:rPr lang="en-US" sz="2400" dirty="0" smtClean="0">
                <a:solidFill>
                  <a:schemeClr val="bg1"/>
                </a:solidFill>
                <a:latin typeface="Montserrat" panose="020B0604020202020204" charset="0"/>
              </a:rPr>
              <a:t>Sensor </a:t>
            </a:r>
            <a:r>
              <a:rPr lang="en-US" sz="2400" dirty="0">
                <a:solidFill>
                  <a:schemeClr val="bg1"/>
                </a:solidFill>
                <a:latin typeface="Montserrat" panose="020B0604020202020204" charset="0"/>
              </a:rPr>
              <a:t>Placement: The placement of the temperature sensor can impact the accuracy and effectiveness of the temperature control system. Ensure that the sensor is positioned in a representative location to monitor the desired temperature accurately. </a:t>
            </a:r>
            <a:endParaRPr dirty="0">
              <a:solidFill>
                <a:schemeClr val="bg1"/>
              </a:solidFill>
              <a:latin typeface="Montserrat" panose="020B0604020202020204" charset="0"/>
            </a:endParaRPr>
          </a:p>
        </p:txBody>
      </p:sp>
      <p:sp>
        <p:nvSpPr>
          <p:cNvPr id="489" name="Google Shape;489;p31"/>
          <p:cNvSpPr txBox="1"/>
          <p:nvPr/>
        </p:nvSpPr>
        <p:spPr>
          <a:xfrm>
            <a:off x="10349376" y="5486833"/>
            <a:ext cx="7399405" cy="4136517"/>
          </a:xfrm>
          <a:prstGeom prst="rect">
            <a:avLst/>
          </a:prstGeom>
          <a:noFill/>
          <a:ln>
            <a:noFill/>
          </a:ln>
        </p:spPr>
        <p:txBody>
          <a:bodyPr spcFirstLastPara="1" wrap="square" lIns="0" tIns="0" rIns="0" bIns="0" anchor="t" anchorCtr="0">
            <a:spAutoFit/>
          </a:bodyPr>
          <a:lstStyle/>
          <a:p>
            <a:pPr lvl="0">
              <a:lnSpc>
                <a:spcPct val="139958"/>
              </a:lnSpc>
            </a:pPr>
            <a:r>
              <a:rPr lang="en-US" sz="2400" dirty="0" smtClean="0">
                <a:solidFill>
                  <a:schemeClr val="bg1"/>
                </a:solidFill>
                <a:latin typeface="Montserrat" panose="020B0604020202020204" charset="0"/>
              </a:rPr>
              <a:t>Environmental </a:t>
            </a:r>
            <a:r>
              <a:rPr lang="en-US" sz="2400" dirty="0">
                <a:solidFill>
                  <a:schemeClr val="bg1"/>
                </a:solidFill>
                <a:latin typeface="Montserrat" panose="020B0604020202020204" charset="0"/>
              </a:rPr>
              <a:t>Factors: Environmental conditions, such as extreme temperatures, humidity, dust, or corrosive substances, can affect the performance and longevity of the fan and other components. Ensure that the system is designed and protected adequately to withstand the environmental conditions in which it will be </a:t>
            </a:r>
            <a:r>
              <a:rPr lang="en-US" sz="2400" dirty="0" smtClean="0">
                <a:solidFill>
                  <a:schemeClr val="bg1"/>
                </a:solidFill>
                <a:latin typeface="Montserrat" panose="020B0604020202020204" charset="0"/>
              </a:rPr>
              <a:t>deployed.</a:t>
            </a:r>
            <a:endParaRPr sz="2400" dirty="0">
              <a:solidFill>
                <a:schemeClr val="bg1"/>
              </a:solidFill>
              <a:latin typeface="Montserrat" panose="020B0604020202020204" charset="0"/>
            </a:endParaRPr>
          </a:p>
        </p:txBody>
      </p:sp>
      <p:cxnSp>
        <p:nvCxnSpPr>
          <p:cNvPr id="490" name="Google Shape;490;p31"/>
          <p:cNvCxnSpPr/>
          <p:nvPr/>
        </p:nvCxnSpPr>
        <p:spPr>
          <a:xfrm rot="-17009">
            <a:off x="10349265" y="5464098"/>
            <a:ext cx="18288144"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1000"/>
                                        <p:tgtEl>
                                          <p:spTgt spid="487"/>
                                        </p:tgtEl>
                                      </p:cBhvr>
                                    </p:animEffect>
                                    <p:anim calcmode="lin" valueType="num">
                                      <p:cBhvr>
                                        <p:cTn id="8" dur="1000" fill="hold"/>
                                        <p:tgtEl>
                                          <p:spTgt spid="487"/>
                                        </p:tgtEl>
                                        <p:attrNameLst>
                                          <p:attrName>ppt_x</p:attrName>
                                        </p:attrNameLst>
                                      </p:cBhvr>
                                      <p:tavLst>
                                        <p:tav tm="0">
                                          <p:val>
                                            <p:strVal val="#ppt_x"/>
                                          </p:val>
                                        </p:tav>
                                        <p:tav tm="100000">
                                          <p:val>
                                            <p:strVal val="#ppt_x"/>
                                          </p:val>
                                        </p:tav>
                                      </p:tavLst>
                                    </p:anim>
                                    <p:anim calcmode="lin" valueType="num">
                                      <p:cBhvr>
                                        <p:cTn id="9" dur="1000" fill="hold"/>
                                        <p:tgtEl>
                                          <p:spTgt spid="48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0"/>
                                        </p:tgtEl>
                                        <p:attrNameLst>
                                          <p:attrName>style.visibility</p:attrName>
                                        </p:attrNameLst>
                                      </p:cBhvr>
                                      <p:to>
                                        <p:strVal val="visible"/>
                                      </p:to>
                                    </p:set>
                                    <p:animEffect transition="in" filter="fade">
                                      <p:cBhvr>
                                        <p:cTn id="12" dur="1000"/>
                                        <p:tgtEl>
                                          <p:spTgt spid="490"/>
                                        </p:tgtEl>
                                      </p:cBhvr>
                                    </p:animEffect>
                                    <p:anim calcmode="lin" valueType="num">
                                      <p:cBhvr>
                                        <p:cTn id="13" dur="1000" fill="hold"/>
                                        <p:tgtEl>
                                          <p:spTgt spid="490"/>
                                        </p:tgtEl>
                                        <p:attrNameLst>
                                          <p:attrName>ppt_x</p:attrName>
                                        </p:attrNameLst>
                                      </p:cBhvr>
                                      <p:tavLst>
                                        <p:tav tm="0">
                                          <p:val>
                                            <p:strVal val="#ppt_x"/>
                                          </p:val>
                                        </p:tav>
                                        <p:tav tm="100000">
                                          <p:val>
                                            <p:strVal val="#ppt_x"/>
                                          </p:val>
                                        </p:tav>
                                      </p:tavLst>
                                    </p:anim>
                                    <p:anim calcmode="lin" valueType="num">
                                      <p:cBhvr>
                                        <p:cTn id="14"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88"/>
                                        </p:tgtEl>
                                        <p:attrNameLst>
                                          <p:attrName>style.visibility</p:attrName>
                                        </p:attrNameLst>
                                      </p:cBhvr>
                                      <p:to>
                                        <p:strVal val="visible"/>
                                      </p:to>
                                    </p:set>
                                    <p:animEffect transition="in" filter="wipe(down)">
                                      <p:cBhvr>
                                        <p:cTn id="19" dur="500"/>
                                        <p:tgtEl>
                                          <p:spTgt spid="4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89"/>
                                        </p:tgtEl>
                                        <p:attrNameLst>
                                          <p:attrName>style.visibility</p:attrName>
                                        </p:attrNameLst>
                                      </p:cBhvr>
                                      <p:to>
                                        <p:strVal val="visible"/>
                                      </p:to>
                                    </p:set>
                                    <p:animEffect transition="in" filter="wipe(down)">
                                      <p:cBhvr>
                                        <p:cTn id="22"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p:bldP spid="488" grpId="0"/>
      <p:bldP spid="48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7|2.2|1"/>
</p:tagLst>
</file>

<file path=ppt/tags/tag2.xml><?xml version="1.0" encoding="utf-8"?>
<p:tagLst xmlns:a="http://schemas.openxmlformats.org/drawingml/2006/main" xmlns:r="http://schemas.openxmlformats.org/officeDocument/2006/relationships" xmlns:p="http://schemas.openxmlformats.org/presentationml/2006/main">
  <p:tag name="TIMING" val="|1|0.8"/>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760</Words>
  <Application>Microsoft Office PowerPoint</Application>
  <PresentationFormat>Custom</PresentationFormat>
  <Paragraphs>67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Teko</vt:lpstr>
      <vt:lpstr>Teko Medium</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Shreyas</cp:lastModifiedBy>
  <cp:revision>23</cp:revision>
  <dcterms:modified xsi:type="dcterms:W3CDTF">2023-07-10T04:48:25Z</dcterms:modified>
</cp:coreProperties>
</file>